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63" r:id="rId3"/>
    <p:sldId id="264" r:id="rId4"/>
    <p:sldId id="265" r:id="rId5"/>
    <p:sldId id="267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322" r:id="rId14"/>
    <p:sldId id="324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4" r:id="rId38"/>
    <p:sldId id="318" r:id="rId39"/>
    <p:sldId id="319" r:id="rId40"/>
    <p:sldId id="320" r:id="rId41"/>
    <p:sldId id="321" r:id="rId42"/>
  </p:sldIdLst>
  <p:sldSz cx="9144000" cy="5143500" type="screen16x9"/>
  <p:notesSz cx="9144000" cy="51435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86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4E4-14A3-426C-BD5D-B080536CF1CD}" type="datetimeFigureOut">
              <a:rPr lang="fr-CA" smtClean="0"/>
              <a:t>2022-09-02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C4F4-ABBC-4E61-9695-157FA816D7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071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C4F4-ABBC-4E61-9695-157FA816D753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43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35529" y="678865"/>
            <a:ext cx="4472940" cy="2223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77724" y="415650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477724" y="4739999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77724" y="415650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477724" y="4739999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0" y="12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29675" y="4495499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2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5414" y="633734"/>
            <a:ext cx="457317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83137" y="1619651"/>
            <a:ext cx="5853430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5612" y="4793229"/>
            <a:ext cx="23622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rephoto.com/MikeKelley/art/8093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hop.gestalten.com/photoviz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fr.wikipedia.org/wiki/%C3%89pid%C3%A9mie_de_chol%C3%A9ra_de_Broad_Street_(1854)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oecdbetterlifeindex.org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ww.bloomberg.com/graphics/2015-whats-warming-the-world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f.gov/discoveries/disc_images.jsp?cntn_id=114322&amp;org=NSF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.org/csdl/trans/tg/preprint/07536610-abs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ijoc.org/index.php/ijoc/article/view/1369/7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orbes.com/sites/gilpress/2013/05/09/a-very-short-history-of-big-data/2/#25d602291af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77724" y="415650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7724" y="4739999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1920" marR="5080">
              <a:lnSpc>
                <a:spcPct val="100299"/>
              </a:lnSpc>
              <a:spcBef>
                <a:spcPts val="80"/>
              </a:spcBef>
            </a:pPr>
            <a:r>
              <a:rPr spc="60" dirty="0"/>
              <a:t>Introduction </a:t>
            </a:r>
            <a:r>
              <a:rPr spc="195" dirty="0"/>
              <a:t>à </a:t>
            </a:r>
            <a:r>
              <a:rPr spc="-1435" dirty="0"/>
              <a:t> </a:t>
            </a:r>
            <a:r>
              <a:rPr spc="150" dirty="0"/>
              <a:t>la</a:t>
            </a:r>
            <a:r>
              <a:rPr spc="-355" dirty="0"/>
              <a:t> </a:t>
            </a:r>
            <a:r>
              <a:rPr spc="70" dirty="0"/>
              <a:t>visualisation </a:t>
            </a:r>
            <a:r>
              <a:rPr spc="-1435" dirty="0"/>
              <a:t> </a:t>
            </a:r>
            <a:r>
              <a:rPr spc="210" dirty="0"/>
              <a:t>de</a:t>
            </a:r>
            <a:r>
              <a:rPr spc="-305" dirty="0"/>
              <a:t> </a:t>
            </a:r>
            <a:r>
              <a:rPr spc="165" dirty="0"/>
              <a:t>données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63291" y="4096356"/>
            <a:ext cx="18408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CA" sz="1800" spc="60" dirty="0">
                <a:solidFill>
                  <a:srgbClr val="FFFFFF"/>
                </a:solidFill>
                <a:latin typeface="Tahoma"/>
                <a:cs typeface="Tahoma"/>
              </a:rPr>
              <a:t>EIOM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602996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Traiter</a:t>
            </a:r>
            <a:r>
              <a:rPr spc="-185" dirty="0"/>
              <a:t> </a:t>
            </a:r>
            <a:r>
              <a:rPr spc="110" dirty="0"/>
              <a:t>les</a:t>
            </a:r>
            <a:r>
              <a:rPr spc="-185" dirty="0"/>
              <a:t> </a:t>
            </a:r>
            <a:r>
              <a:rPr spc="105" dirty="0"/>
              <a:t>données</a:t>
            </a:r>
            <a:r>
              <a:rPr spc="-185" dirty="0"/>
              <a:t> </a:t>
            </a:r>
            <a:r>
              <a:rPr spc="-365" dirty="0"/>
              <a:t>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90" dirty="0"/>
              <a:t>où</a:t>
            </a:r>
            <a:r>
              <a:rPr sz="2800" spc="-180" dirty="0"/>
              <a:t> </a:t>
            </a:r>
            <a:r>
              <a:rPr sz="2800" dirty="0"/>
              <a:t>l’humain</a:t>
            </a:r>
            <a:r>
              <a:rPr sz="2800" spc="-175" dirty="0"/>
              <a:t> </a:t>
            </a:r>
            <a:r>
              <a:rPr sz="2800" spc="70" dirty="0"/>
              <a:t>est</a:t>
            </a:r>
            <a:r>
              <a:rPr sz="2800" spc="-180" dirty="0"/>
              <a:t> </a:t>
            </a:r>
            <a:r>
              <a:rPr sz="2800" spc="-30" dirty="0"/>
              <a:t>il</a:t>
            </a:r>
            <a:r>
              <a:rPr sz="2800" spc="-175" dirty="0"/>
              <a:t> </a:t>
            </a:r>
            <a:r>
              <a:rPr sz="2800" spc="114" dirty="0"/>
              <a:t>plus</a:t>
            </a:r>
            <a:r>
              <a:rPr sz="2800" spc="-180" dirty="0"/>
              <a:t> </a:t>
            </a:r>
            <a:r>
              <a:rPr sz="2800" spc="40" dirty="0"/>
              <a:t>performant</a:t>
            </a:r>
            <a:r>
              <a:rPr sz="2800" spc="-175" dirty="0"/>
              <a:t> </a:t>
            </a:r>
            <a:r>
              <a:rPr sz="2800" spc="130" dirty="0"/>
              <a:t>?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10</a:t>
            </a:fld>
            <a:endParaRPr spc="3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3124" y="1963376"/>
            <a:ext cx="5845175" cy="2425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25" dirty="0">
                <a:latin typeface="Tahoma"/>
                <a:cs typeface="Tahoma"/>
              </a:rPr>
              <a:t>Quand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questions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ne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sont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pas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bien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définies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(exploration)</a:t>
            </a:r>
            <a:endParaRPr sz="1800">
              <a:latin typeface="Tahoma"/>
              <a:cs typeface="Tahoma"/>
            </a:endParaRPr>
          </a:p>
          <a:p>
            <a:pPr marL="469900" marR="1511935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40" dirty="0">
                <a:latin typeface="Tahoma"/>
                <a:cs typeface="Tahoma"/>
              </a:rPr>
              <a:t>Quelle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combinaison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gènes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peut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être  </a:t>
            </a:r>
            <a:r>
              <a:rPr sz="1800" spc="-5" dirty="0">
                <a:latin typeface="Tahoma"/>
                <a:cs typeface="Tahoma"/>
              </a:rPr>
              <a:t>associée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à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cancer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12700" marR="1856739">
              <a:lnSpc>
                <a:spcPct val="114599"/>
              </a:lnSpc>
              <a:spcBef>
                <a:spcPts val="1575"/>
              </a:spcBef>
            </a:pPr>
            <a:r>
              <a:rPr sz="1800" spc="25" dirty="0">
                <a:latin typeface="Tahoma"/>
                <a:cs typeface="Tahoma"/>
              </a:rPr>
              <a:t>Quand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résultats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peuvent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donner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lieu  </a:t>
            </a:r>
            <a:r>
              <a:rPr sz="1800" spc="-35" dirty="0">
                <a:latin typeface="Tahoma"/>
                <a:cs typeface="Tahoma"/>
              </a:rPr>
              <a:t>à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plusieurs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interprétations</a:t>
            </a:r>
            <a:endParaRPr sz="1800">
              <a:latin typeface="Tahoma"/>
              <a:cs typeface="Tahoma"/>
            </a:endParaRPr>
          </a:p>
          <a:p>
            <a:pPr marL="469900" marR="1639570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40" dirty="0">
                <a:latin typeface="Tahoma"/>
                <a:cs typeface="Tahoma"/>
              </a:rPr>
              <a:t>Quelle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est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la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relation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entre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l’emploi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et  </a:t>
            </a:r>
            <a:r>
              <a:rPr sz="1800" spc="5" dirty="0">
                <a:latin typeface="Tahoma"/>
                <a:cs typeface="Tahoma"/>
              </a:rPr>
              <a:t>la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politique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industrielle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d’un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pays?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100" y="638983"/>
            <a:ext cx="238315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40" dirty="0"/>
              <a:t>Pourquoi</a:t>
            </a:r>
            <a:r>
              <a:rPr sz="2400" spc="-150" dirty="0"/>
              <a:t> </a:t>
            </a:r>
            <a:r>
              <a:rPr sz="2400" spc="45" dirty="0"/>
              <a:t>ne</a:t>
            </a:r>
            <a:r>
              <a:rPr sz="2400" spc="-150" dirty="0"/>
              <a:t> </a:t>
            </a:r>
            <a:r>
              <a:rPr sz="2400" spc="105" dirty="0"/>
              <a:t>pas  </a:t>
            </a:r>
            <a:r>
              <a:rPr sz="2400" spc="25" dirty="0"/>
              <a:t>s’appuyer </a:t>
            </a:r>
            <a:r>
              <a:rPr sz="2400" spc="40" dirty="0"/>
              <a:t>sur </a:t>
            </a:r>
            <a:r>
              <a:rPr sz="2400" spc="45" dirty="0"/>
              <a:t> </a:t>
            </a:r>
            <a:r>
              <a:rPr sz="2400" spc="30" dirty="0"/>
              <a:t>l’analyse </a:t>
            </a:r>
            <a:r>
              <a:rPr sz="2400" spc="105" dirty="0"/>
              <a:t>de </a:t>
            </a:r>
            <a:r>
              <a:rPr sz="2400" spc="110" dirty="0"/>
              <a:t> </a:t>
            </a:r>
            <a:r>
              <a:rPr sz="2400" spc="80" dirty="0"/>
              <a:t>données</a:t>
            </a:r>
            <a:r>
              <a:rPr sz="2400" spc="-160" dirty="0"/>
              <a:t> </a:t>
            </a:r>
            <a:r>
              <a:rPr sz="2400" spc="114" dirty="0"/>
              <a:t>?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99100" y="2561778"/>
            <a:ext cx="2603500" cy="69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ahoma"/>
                <a:cs typeface="Tahoma"/>
              </a:rPr>
              <a:t>Le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Quartet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d'Anscombe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u="sng" spc="-1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rebuchet MS"/>
                <a:cs typeface="Trebuchet MS"/>
                <a:hlinkClick r:id="rId2"/>
              </a:rPr>
              <a:t>https://en.wikipedia.org/wiki/Anscombe%27s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u="sng" spc="-40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rebuchet MS"/>
                <a:cs typeface="Trebuchet MS"/>
                <a:hlinkClick r:id="rId2"/>
              </a:rPr>
              <a:t>_quartet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1012" y="4791578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latin typeface="Tahoma"/>
                <a:cs typeface="Tahoma"/>
              </a:rPr>
              <a:t>23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4661" y="512165"/>
            <a:ext cx="5096197" cy="29180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26200" y="3845263"/>
            <a:ext cx="9429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Statistiques  </a:t>
            </a:r>
            <a:r>
              <a:rPr sz="1400" dirty="0">
                <a:latin typeface="Arial"/>
                <a:cs typeface="Arial"/>
              </a:rPr>
              <a:t>Moyenne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6200" y="4264363"/>
            <a:ext cx="14738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664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400" dirty="0">
                <a:latin typeface="Arial"/>
                <a:cs typeface="Arial"/>
              </a:rPr>
              <a:t>x: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9	y: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7.50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Variance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3400" y="4683462"/>
            <a:ext cx="1092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11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4.122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50400" y="4048388"/>
            <a:ext cx="185483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Corrélation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x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0.816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Régression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linéaire: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3.00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0.500x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100" y="638983"/>
            <a:ext cx="238315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40" dirty="0">
                <a:latin typeface="Trebuchet MS"/>
                <a:cs typeface="Trebuchet MS"/>
              </a:rPr>
              <a:t>Pourquoi</a:t>
            </a:r>
            <a:r>
              <a:rPr sz="2400" b="1" spc="-150" dirty="0">
                <a:latin typeface="Trebuchet MS"/>
                <a:cs typeface="Trebuchet MS"/>
              </a:rPr>
              <a:t> </a:t>
            </a:r>
            <a:r>
              <a:rPr sz="2400" b="1" spc="45" dirty="0">
                <a:latin typeface="Trebuchet MS"/>
                <a:cs typeface="Trebuchet MS"/>
              </a:rPr>
              <a:t>ne</a:t>
            </a:r>
            <a:r>
              <a:rPr sz="2400" b="1" spc="-150" dirty="0">
                <a:latin typeface="Trebuchet MS"/>
                <a:cs typeface="Trebuchet MS"/>
              </a:rPr>
              <a:t> </a:t>
            </a:r>
            <a:r>
              <a:rPr sz="2400" b="1" spc="105" dirty="0">
                <a:latin typeface="Trebuchet MS"/>
                <a:cs typeface="Trebuchet MS"/>
              </a:rPr>
              <a:t>pas  </a:t>
            </a:r>
            <a:r>
              <a:rPr sz="2400" b="1" spc="25" dirty="0">
                <a:latin typeface="Trebuchet MS"/>
                <a:cs typeface="Trebuchet MS"/>
              </a:rPr>
              <a:t>s’appuyer </a:t>
            </a:r>
            <a:r>
              <a:rPr sz="2400" b="1" spc="40" dirty="0">
                <a:latin typeface="Trebuchet MS"/>
                <a:cs typeface="Trebuchet MS"/>
              </a:rPr>
              <a:t>sur </a:t>
            </a:r>
            <a:r>
              <a:rPr sz="2400" b="1" spc="45" dirty="0">
                <a:latin typeface="Trebuchet MS"/>
                <a:cs typeface="Trebuchet MS"/>
              </a:rPr>
              <a:t> </a:t>
            </a:r>
            <a:r>
              <a:rPr sz="2400" b="1" spc="30" dirty="0">
                <a:latin typeface="Trebuchet MS"/>
                <a:cs typeface="Trebuchet MS"/>
              </a:rPr>
              <a:t>l’analyse </a:t>
            </a:r>
            <a:r>
              <a:rPr sz="2400" b="1" spc="105" dirty="0">
                <a:latin typeface="Trebuchet MS"/>
                <a:cs typeface="Trebuchet MS"/>
              </a:rPr>
              <a:t>de </a:t>
            </a:r>
            <a:r>
              <a:rPr sz="2400" b="1" spc="110" dirty="0">
                <a:latin typeface="Trebuchet MS"/>
                <a:cs typeface="Trebuchet MS"/>
              </a:rPr>
              <a:t> </a:t>
            </a:r>
            <a:r>
              <a:rPr sz="2400" b="1" spc="80" dirty="0">
                <a:latin typeface="Trebuchet MS"/>
                <a:cs typeface="Trebuchet MS"/>
              </a:rPr>
              <a:t>données</a:t>
            </a:r>
            <a:r>
              <a:rPr sz="2400" b="1" spc="-160" dirty="0">
                <a:latin typeface="Trebuchet MS"/>
                <a:cs typeface="Trebuchet MS"/>
              </a:rPr>
              <a:t> </a:t>
            </a:r>
            <a:r>
              <a:rPr sz="2400" b="1" spc="114" dirty="0">
                <a:latin typeface="Trebuchet MS"/>
                <a:cs typeface="Trebuchet MS"/>
              </a:rPr>
              <a:t>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100" y="2561778"/>
            <a:ext cx="2603500" cy="69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ahoma"/>
                <a:cs typeface="Tahoma"/>
              </a:rPr>
              <a:t>Le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Quartet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d'Anscombe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u="sng" spc="-1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rebuchet MS"/>
                <a:cs typeface="Trebuchet MS"/>
                <a:hlinkClick r:id="rId2"/>
              </a:rPr>
              <a:t>https://en.wikipedia.org/wiki/Anscombe%27s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u="sng" spc="-40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rebuchet MS"/>
                <a:cs typeface="Trebuchet MS"/>
                <a:hlinkClick r:id="rId2"/>
              </a:rPr>
              <a:t>_quartet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9922" y="708193"/>
            <a:ext cx="5588422" cy="39726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12</a:t>
            </a:fld>
            <a:endParaRPr spc="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B9EE5-561E-412B-A515-2AD08A0D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414" y="633734"/>
            <a:ext cx="5182186" cy="923330"/>
          </a:xfrm>
        </p:spPr>
        <p:txBody>
          <a:bodyPr/>
          <a:lstStyle/>
          <a:p>
            <a:r>
              <a:rPr lang="fr-CA" dirty="0"/>
              <a:t>Même stats mais </a:t>
            </a:r>
            <a:r>
              <a:rPr lang="fr-CA" dirty="0" err="1"/>
              <a:t>different</a:t>
            </a:r>
            <a:r>
              <a:rPr lang="fr-CA" dirty="0"/>
              <a:t>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B23A07-5FBA-4F75-A3E9-4293584B4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3137" y="1619651"/>
            <a:ext cx="5853430" cy="1169551"/>
          </a:xfrm>
        </p:spPr>
        <p:txBody>
          <a:bodyPr/>
          <a:lstStyle/>
          <a:p>
            <a:r>
              <a:rPr lang="fr-CA" sz="2000" dirty="0"/>
              <a:t>Les données (</a:t>
            </a:r>
            <a:r>
              <a:rPr lang="fr-CA" sz="2000" dirty="0" err="1"/>
              <a:t>x,y</a:t>
            </a:r>
            <a:r>
              <a:rPr lang="fr-CA" sz="2000" dirty="0"/>
              <a:t>) ont les mêmes statistiques descriptives!</a:t>
            </a:r>
          </a:p>
          <a:p>
            <a:pPr algn="l"/>
            <a:r>
              <a:rPr lang="fr-CA" sz="1800" b="1" i="0" u="none" strike="noStrike" baseline="0" dirty="0">
                <a:latin typeface="TimesNewRomanPS-BoldMT"/>
              </a:rPr>
              <a:t>( </a:t>
            </a:r>
            <a:r>
              <a:rPr lang="fr-CA" sz="1800" b="1" i="1" u="none" strike="noStrike" baseline="0" dirty="0">
                <a:latin typeface="TimesNewRomanPS-BoldItalicMT"/>
              </a:rPr>
              <a:t>x͞=54.02, y͞ = 48.09, </a:t>
            </a:r>
            <a:r>
              <a:rPr lang="fr-CA" sz="1800" b="1" i="1" u="none" strike="noStrike" baseline="0" dirty="0" err="1">
                <a:latin typeface="TimesNewRomanPS-BoldItalicMT"/>
              </a:rPr>
              <a:t>sdx</a:t>
            </a:r>
            <a:r>
              <a:rPr lang="fr-CA" sz="1800" b="1" i="1" u="none" strike="noStrike" baseline="0" dirty="0">
                <a:latin typeface="TimesNewRomanPS-BoldItalicMT"/>
              </a:rPr>
              <a:t> = 14.52, </a:t>
            </a:r>
            <a:r>
              <a:rPr lang="fr-CA" sz="1800" b="1" i="1" u="none" strike="noStrike" baseline="0" dirty="0" err="1">
                <a:latin typeface="TimesNewRomanPS-BoldItalicMT"/>
              </a:rPr>
              <a:t>sdy</a:t>
            </a:r>
            <a:r>
              <a:rPr lang="fr-CA" sz="1800" b="1" i="1" u="none" strike="noStrike" baseline="0" dirty="0">
                <a:latin typeface="TimesNewRomanPS-BoldItalicMT"/>
              </a:rPr>
              <a:t> = 24.79, </a:t>
            </a:r>
            <a:r>
              <a:rPr lang="fr-CA" sz="1800" b="1" i="1" u="none" strike="noStrike" baseline="0" dirty="0" err="1">
                <a:latin typeface="TimesNewRomanPS-BoldItalicMT"/>
              </a:rPr>
              <a:t>Pearson’s</a:t>
            </a:r>
            <a:r>
              <a:rPr lang="fr-CA" sz="1800" b="1" i="1" u="none" strike="noStrike" baseline="0" dirty="0">
                <a:latin typeface="TimesNewRomanPS-BoldItalicMT"/>
              </a:rPr>
              <a:t> r = +0.32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B46A7D-0761-46DA-84FF-F4394098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62" y="3028950"/>
            <a:ext cx="5923677" cy="15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3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DD3E50-E2D3-4B3A-A5AE-CA0FD701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414" y="633734"/>
            <a:ext cx="4573170" cy="461665"/>
          </a:xfrm>
        </p:spPr>
        <p:txBody>
          <a:bodyPr/>
          <a:lstStyle/>
          <a:p>
            <a:r>
              <a:rPr lang="fr-CA" dirty="0"/>
              <a:t>En image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C3663A2-753F-4D89-85D4-A0C591CC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0749"/>
            <a:ext cx="7877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4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3430" cy="5143500"/>
          </a:xfrm>
          <a:custGeom>
            <a:avLst/>
            <a:gdLst/>
            <a:ahLst/>
            <a:cxnLst/>
            <a:rect l="l" t="t" r="r" b="b"/>
            <a:pathLst>
              <a:path w="4583430" h="5143500">
                <a:moveTo>
                  <a:pt x="45833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83399" y="0"/>
                </a:lnTo>
                <a:lnTo>
                  <a:pt x="45833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3361" y="1988312"/>
            <a:ext cx="243713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11454">
              <a:lnSpc>
                <a:spcPct val="100699"/>
              </a:lnSpc>
              <a:spcBef>
                <a:spcPts val="70"/>
              </a:spcBef>
            </a:pPr>
            <a:r>
              <a:rPr sz="3600" b="1" spc="60" dirty="0">
                <a:solidFill>
                  <a:srgbClr val="FFFFFF"/>
                </a:solidFill>
                <a:latin typeface="Trebuchet MS"/>
                <a:cs typeface="Trebuchet MS"/>
              </a:rPr>
              <a:t>Pourquoi </a:t>
            </a:r>
            <a:r>
              <a:rPr sz="3600" b="1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50" dirty="0">
                <a:solidFill>
                  <a:srgbClr val="FFFFFF"/>
                </a:solidFill>
                <a:latin typeface="Trebuchet MS"/>
                <a:cs typeface="Trebuchet MS"/>
              </a:rPr>
              <a:t>visualiser</a:t>
            </a:r>
            <a:r>
              <a:rPr sz="36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17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15</a:t>
            </a:fld>
            <a:endParaRPr spc="3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75118" y="140792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ahoma"/>
                <a:cs typeface="Tahoma"/>
              </a:rPr>
              <a:t>Exercice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3929" y="1861311"/>
            <a:ext cx="2683510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8755">
              <a:lnSpc>
                <a:spcPct val="113300"/>
              </a:lnSpc>
              <a:spcBef>
                <a:spcPts val="100"/>
              </a:spcBef>
            </a:pPr>
            <a:r>
              <a:rPr sz="1600" spc="15" dirty="0">
                <a:latin typeface="Tahoma"/>
                <a:cs typeface="Tahoma"/>
              </a:rPr>
              <a:t>Brainstorming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sur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l’utilité 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visualisation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données.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6179" y="2623311"/>
            <a:ext cx="897890" cy="57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>
              <a:lnSpc>
                <a:spcPct val="113300"/>
              </a:lnSpc>
              <a:spcBef>
                <a:spcPts val="100"/>
              </a:spcBef>
            </a:pPr>
            <a:r>
              <a:rPr sz="1600" spc="5" dirty="0" err="1">
                <a:latin typeface="Tahoma"/>
                <a:cs typeface="Tahoma"/>
              </a:rPr>
              <a:t>binome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 </a:t>
            </a:r>
            <a:endParaRPr sz="1600" dirty="0">
              <a:latin typeface="Tahoma"/>
              <a:cs typeface="Tahoma"/>
            </a:endParaRPr>
          </a:p>
          <a:p>
            <a:pPr marL="30480">
              <a:lnSpc>
                <a:spcPct val="100000"/>
              </a:lnSpc>
              <a:spcBef>
                <a:spcPts val="254"/>
              </a:spcBef>
            </a:pPr>
            <a:r>
              <a:rPr lang="fr-CA" sz="1600" spc="-195" dirty="0">
                <a:latin typeface="Tahoma"/>
                <a:cs typeface="Tahoma"/>
              </a:rPr>
              <a:t>5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raisons</a:t>
            </a:r>
            <a:endParaRPr sz="1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000" y="636782"/>
            <a:ext cx="184975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94995">
              <a:lnSpc>
                <a:spcPts val="2850"/>
              </a:lnSpc>
              <a:spcBef>
                <a:spcPts val="220"/>
              </a:spcBef>
            </a:pPr>
            <a:r>
              <a:rPr sz="2400" spc="95" dirty="0"/>
              <a:t>Les</a:t>
            </a:r>
            <a:r>
              <a:rPr sz="2400" spc="-150" dirty="0"/>
              <a:t> </a:t>
            </a:r>
            <a:r>
              <a:rPr sz="2400" dirty="0"/>
              <a:t>trois  </a:t>
            </a:r>
            <a:r>
              <a:rPr sz="2400" spc="45" dirty="0"/>
              <a:t>raisons </a:t>
            </a:r>
            <a:r>
              <a:rPr sz="2400" spc="50" dirty="0"/>
              <a:t> </a:t>
            </a:r>
            <a:r>
              <a:rPr sz="2400" spc="105" dirty="0"/>
              <a:t>de</a:t>
            </a:r>
            <a:r>
              <a:rPr sz="2400" spc="-165" dirty="0"/>
              <a:t> </a:t>
            </a:r>
            <a:r>
              <a:rPr sz="2400" spc="75" dirty="0"/>
              <a:t>la</a:t>
            </a:r>
            <a:endParaRPr sz="2400"/>
          </a:p>
          <a:p>
            <a:pPr marL="12700">
              <a:lnSpc>
                <a:spcPts val="2760"/>
              </a:lnSpc>
            </a:pPr>
            <a:r>
              <a:rPr sz="2400" spc="35" dirty="0"/>
              <a:t>visualisation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16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483124" y="679700"/>
            <a:ext cx="2787650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25" dirty="0">
                <a:latin typeface="Tahoma"/>
                <a:cs typeface="Tahoma"/>
              </a:rPr>
              <a:t>Enregistrer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l’information</a:t>
            </a:r>
            <a:endParaRPr sz="1800" dirty="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latin typeface="Tahoma"/>
                <a:cs typeface="Tahoma"/>
              </a:rPr>
              <a:t>Plan,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photo</a:t>
            </a:r>
            <a:r>
              <a:rPr lang="fr-CA" sz="1800" spc="20" dirty="0">
                <a:latin typeface="Tahoma"/>
                <a:cs typeface="Tahoma"/>
              </a:rPr>
              <a:t>, image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3124" y="1508375"/>
            <a:ext cx="5519420" cy="26638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spc="35" dirty="0">
                <a:latin typeface="Tahoma"/>
                <a:cs typeface="Tahoma"/>
              </a:rPr>
              <a:t>Faciliter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raisonnement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l’information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(analyser)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5" dirty="0">
                <a:latin typeface="Tahoma"/>
                <a:cs typeface="Tahoma"/>
              </a:rPr>
              <a:t>Analyser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et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calculer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latin typeface="Tahoma"/>
                <a:cs typeface="Tahoma"/>
              </a:rPr>
              <a:t>Raisonner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latin typeface="Tahoma"/>
                <a:cs typeface="Tahoma"/>
              </a:rPr>
              <a:t>Feedback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et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interaction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800" spc="15" dirty="0">
                <a:latin typeface="Tahoma"/>
                <a:cs typeface="Tahoma"/>
              </a:rPr>
              <a:t>Transmettre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l’information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(présenter)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0" dirty="0">
                <a:latin typeface="Tahoma"/>
                <a:cs typeface="Tahoma"/>
              </a:rPr>
              <a:t>Partager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et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persuader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40" dirty="0">
                <a:latin typeface="Tahoma"/>
                <a:cs typeface="Tahoma"/>
              </a:rPr>
              <a:t>Collaborer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et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itérer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75" dirty="0">
                <a:latin typeface="Tahoma"/>
                <a:cs typeface="Tahoma"/>
              </a:rPr>
              <a:t>Mettre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en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avant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aspect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10375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25" dirty="0"/>
              <a:t>Enregistrer</a:t>
            </a:r>
            <a:r>
              <a:rPr sz="2400" spc="-150" dirty="0"/>
              <a:t> </a:t>
            </a:r>
            <a:r>
              <a:rPr sz="2400" spc="80" dirty="0"/>
              <a:t>de  </a:t>
            </a:r>
            <a:r>
              <a:rPr sz="2400" spc="-5" dirty="0"/>
              <a:t>l’information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9200" y="1509025"/>
            <a:ext cx="5577500" cy="31439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57175" y="4667237"/>
            <a:ext cx="4128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30" dirty="0">
                <a:solidFill>
                  <a:srgbClr val="3B3E41"/>
                </a:solidFill>
                <a:latin typeface="Trebuchet MS"/>
                <a:cs typeface="Trebuchet MS"/>
              </a:rPr>
              <a:t>©</a:t>
            </a:r>
            <a:r>
              <a:rPr sz="1100" spc="-60" dirty="0">
                <a:solidFill>
                  <a:srgbClr val="3B3E41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  <a:hlinkClick r:id="rId3"/>
              </a:rPr>
              <a:t>Mike</a:t>
            </a:r>
            <a:r>
              <a:rPr sz="1100" spc="-60" dirty="0">
                <a:latin typeface="Trebuchet MS"/>
                <a:cs typeface="Trebuchet MS"/>
                <a:hlinkClick r:id="rId3"/>
              </a:rPr>
              <a:t> </a:t>
            </a:r>
            <a:r>
              <a:rPr sz="1100" spc="25" dirty="0">
                <a:latin typeface="Trebuchet MS"/>
                <a:cs typeface="Trebuchet MS"/>
                <a:hlinkClick r:id="rId3"/>
              </a:rPr>
              <a:t>Kelley</a:t>
            </a:r>
            <a:r>
              <a:rPr sz="1100" spc="-40" dirty="0">
                <a:latin typeface="Trebuchet MS"/>
                <a:cs typeface="Trebuchet MS"/>
                <a:hlinkClick r:id="rId3"/>
              </a:rPr>
              <a:t> </a:t>
            </a:r>
            <a:r>
              <a:rPr sz="1100" dirty="0">
                <a:latin typeface="Arial"/>
                <a:cs typeface="Arial"/>
              </a:rPr>
              <a:t>–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Photoviz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4"/>
              </a:rPr>
              <a:t>http://shop.gestalten.com/photoviz.html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17</a:t>
            </a:fld>
            <a:endParaRPr spc="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05105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/>
              <a:t>Faciliter </a:t>
            </a:r>
            <a:r>
              <a:rPr sz="2400" spc="55" dirty="0"/>
              <a:t>le </a:t>
            </a:r>
            <a:r>
              <a:rPr sz="2400" spc="60" dirty="0"/>
              <a:t> </a:t>
            </a:r>
            <a:r>
              <a:rPr sz="2400" spc="40" dirty="0"/>
              <a:t>raisonnement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92525" y="1913732"/>
            <a:ext cx="265684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ahoma"/>
                <a:cs typeface="Tahoma"/>
              </a:rPr>
              <a:t>Épidémie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Choléra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à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Londres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(1854)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ahoma"/>
              <a:cs typeface="Tahoma"/>
            </a:endParaRPr>
          </a:p>
          <a:p>
            <a:pPr marL="12700" marR="438784">
              <a:lnSpc>
                <a:spcPct val="114599"/>
              </a:lnSpc>
            </a:pPr>
            <a:r>
              <a:rPr sz="1200" spc="15" dirty="0">
                <a:latin typeface="Tahoma"/>
                <a:cs typeface="Tahoma"/>
              </a:rPr>
              <a:t>Analyse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données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visuelle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pour  comprendre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le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problème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https://fr.wikipedia.org/wiki/%C3%89pid%C3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ct val="112500"/>
              </a:lnSpc>
            </a:pPr>
            <a:r>
              <a:rPr sz="1000" u="sng" spc="-2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%A9mie_de_chol%C3%A9ra_de_Broad_Street_( </a:t>
            </a:r>
            <a:r>
              <a:rPr sz="1000" spc="-15" dirty="0">
                <a:solidFill>
                  <a:srgbClr val="0277BD"/>
                </a:solidFill>
                <a:latin typeface="Tahoma"/>
                <a:cs typeface="Tahoma"/>
              </a:rPr>
              <a:t> </a:t>
            </a:r>
            <a:r>
              <a:rPr sz="1000" u="sng" spc="10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1854)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1012" y="4791578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latin typeface="Tahoma"/>
                <a:cs typeface="Tahoma"/>
              </a:rPr>
              <a:t>28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8750" y="638900"/>
            <a:ext cx="5757949" cy="40498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88256" y="4737616"/>
            <a:ext cx="1159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Tahoma"/>
                <a:cs typeface="Tahoma"/>
              </a:rPr>
              <a:t>John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Snow,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1854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29616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30" dirty="0"/>
              <a:t>Transmettre</a:t>
            </a:r>
            <a:r>
              <a:rPr sz="2400" spc="-150" dirty="0"/>
              <a:t> </a:t>
            </a:r>
            <a:r>
              <a:rPr sz="2400" spc="80" dirty="0"/>
              <a:t>de  </a:t>
            </a:r>
            <a:r>
              <a:rPr sz="2400" spc="-5" dirty="0"/>
              <a:t>l’information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92525" y="1914240"/>
            <a:ext cx="2268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http://www.oecdbetterlifeindex.org/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7500" y="920425"/>
            <a:ext cx="5939547" cy="33026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19</a:t>
            </a:fld>
            <a:endParaRPr spc="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2543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visualiser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Qu’est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3430" cy="5143500"/>
          </a:xfrm>
          <a:custGeom>
            <a:avLst/>
            <a:gdLst/>
            <a:ahLst/>
            <a:cxnLst/>
            <a:rect l="l" t="t" r="r" b="b"/>
            <a:pathLst>
              <a:path w="4583430" h="5143500">
                <a:moveTo>
                  <a:pt x="45833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83399" y="0"/>
                </a:lnTo>
                <a:lnTo>
                  <a:pt x="45833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023" y="1712087"/>
            <a:ext cx="2803525" cy="1678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36525" algn="just">
              <a:lnSpc>
                <a:spcPct val="100699"/>
              </a:lnSpc>
              <a:spcBef>
                <a:spcPts val="70"/>
              </a:spcBef>
            </a:pPr>
            <a:r>
              <a:rPr sz="3600" spc="60" dirty="0">
                <a:solidFill>
                  <a:srgbClr val="FFFFFF"/>
                </a:solidFill>
              </a:rPr>
              <a:t>Pourquoi </a:t>
            </a:r>
            <a:r>
              <a:rPr sz="3600" spc="110" dirty="0">
                <a:solidFill>
                  <a:srgbClr val="FFFFFF"/>
                </a:solidFill>
              </a:rPr>
              <a:t>la </a:t>
            </a:r>
            <a:r>
              <a:rPr sz="3600" spc="-1070" dirty="0">
                <a:solidFill>
                  <a:srgbClr val="FFFFFF"/>
                </a:solidFill>
              </a:rPr>
              <a:t> </a:t>
            </a:r>
            <a:r>
              <a:rPr sz="3600" spc="50" dirty="0">
                <a:solidFill>
                  <a:srgbClr val="FFFFFF"/>
                </a:solidFill>
              </a:rPr>
              <a:t>visualisation </a:t>
            </a:r>
            <a:r>
              <a:rPr sz="3600" spc="-1075" dirty="0">
                <a:solidFill>
                  <a:srgbClr val="FFFFFF"/>
                </a:solidFill>
              </a:rPr>
              <a:t> </a:t>
            </a:r>
            <a:r>
              <a:rPr sz="3600" spc="90" dirty="0">
                <a:solidFill>
                  <a:srgbClr val="FFFFFF"/>
                </a:solidFill>
              </a:rPr>
              <a:t>est</a:t>
            </a:r>
            <a:r>
              <a:rPr sz="3600" spc="-254" dirty="0">
                <a:solidFill>
                  <a:srgbClr val="FFFFFF"/>
                </a:solidFill>
              </a:rPr>
              <a:t> </a:t>
            </a:r>
            <a:r>
              <a:rPr sz="3600" spc="10" dirty="0">
                <a:solidFill>
                  <a:srgbClr val="FFFFFF"/>
                </a:solidFill>
              </a:rPr>
              <a:t>difficile</a:t>
            </a:r>
            <a:r>
              <a:rPr sz="3600" spc="-250" dirty="0">
                <a:solidFill>
                  <a:srgbClr val="FFFFFF"/>
                </a:solidFill>
              </a:rPr>
              <a:t> </a:t>
            </a:r>
            <a:r>
              <a:rPr sz="3600" spc="170" dirty="0">
                <a:solidFill>
                  <a:srgbClr val="FFFFFF"/>
                </a:solidFill>
              </a:rPr>
              <a:t>?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6475118" y="1131697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5" dirty="0">
                <a:latin typeface="Tahoma"/>
                <a:cs typeface="Tahoma"/>
              </a:rPr>
              <a:t>Exercice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5869" y="1893697"/>
            <a:ext cx="3039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Tahoma"/>
                <a:cs typeface="Tahoma"/>
              </a:rPr>
              <a:t>Visualiser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quantités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suivantes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65" dirty="0"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3105" y="2375407"/>
            <a:ext cx="114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solidFill>
                  <a:srgbClr val="3D3E3E"/>
                </a:solidFill>
                <a:latin typeface="Trebuchet MS"/>
                <a:cs typeface="Trebuchet MS"/>
              </a:rPr>
              <a:t>7</a:t>
            </a:r>
            <a:r>
              <a:rPr sz="2400" b="1" spc="-30" dirty="0">
                <a:solidFill>
                  <a:srgbClr val="3D3E3E"/>
                </a:solidFill>
                <a:latin typeface="Trebuchet MS"/>
                <a:cs typeface="Trebuchet MS"/>
              </a:rPr>
              <a:t>5</a:t>
            </a:r>
            <a:r>
              <a:rPr sz="2400" b="1" spc="-130" dirty="0">
                <a:solidFill>
                  <a:srgbClr val="3D3E3E"/>
                </a:solidFill>
                <a:latin typeface="Trebuchet MS"/>
                <a:cs typeface="Trebuchet MS"/>
              </a:rPr>
              <a:t> </a:t>
            </a:r>
            <a:r>
              <a:rPr sz="2400" b="1" spc="-140" dirty="0">
                <a:solidFill>
                  <a:srgbClr val="3D3E3E"/>
                </a:solidFill>
                <a:latin typeface="Trebuchet MS"/>
                <a:cs typeface="Trebuchet MS"/>
              </a:rPr>
              <a:t>e</a:t>
            </a:r>
            <a:r>
              <a:rPr sz="2400" b="1" spc="-95" dirty="0">
                <a:solidFill>
                  <a:srgbClr val="3D3E3E"/>
                </a:solidFill>
                <a:latin typeface="Trebuchet MS"/>
                <a:cs typeface="Trebuchet MS"/>
              </a:rPr>
              <a:t>t</a:t>
            </a:r>
            <a:r>
              <a:rPr sz="2400" b="1" spc="-130" dirty="0">
                <a:solidFill>
                  <a:srgbClr val="3D3E3E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3D3E3E"/>
                </a:solidFill>
                <a:latin typeface="Trebuchet MS"/>
                <a:cs typeface="Trebuchet MS"/>
              </a:rPr>
              <a:t>37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3984" y="3552105"/>
            <a:ext cx="3512171" cy="81031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20</a:t>
            </a:fld>
            <a:endParaRPr spc="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1219732"/>
            <a:ext cx="1029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/>
              <a:t>Le</a:t>
            </a:r>
            <a:r>
              <a:rPr sz="2400" spc="-150" dirty="0"/>
              <a:t> </a:t>
            </a:r>
            <a:r>
              <a:rPr sz="2400" spc="25" dirty="0"/>
              <a:t>défi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558250" y="1589262"/>
            <a:ext cx="1329055" cy="1767839"/>
          </a:xfrm>
          <a:custGeom>
            <a:avLst/>
            <a:gdLst/>
            <a:ahLst/>
            <a:cxnLst/>
            <a:rect l="l" t="t" r="r" b="b"/>
            <a:pathLst>
              <a:path w="1329054" h="1767839">
                <a:moveTo>
                  <a:pt x="1328699" y="166087"/>
                </a:moveTo>
                <a:lnTo>
                  <a:pt x="1324801" y="184184"/>
                </a:lnTo>
                <a:lnTo>
                  <a:pt x="1313376" y="201717"/>
                </a:lnTo>
                <a:lnTo>
                  <a:pt x="1269569" y="234683"/>
                </a:lnTo>
                <a:lnTo>
                  <a:pt x="1200519" y="264176"/>
                </a:lnTo>
                <a:lnTo>
                  <a:pt x="1157541" y="277367"/>
                </a:lnTo>
                <a:lnTo>
                  <a:pt x="1109468" y="289385"/>
                </a:lnTo>
                <a:lnTo>
                  <a:pt x="1056706" y="300129"/>
                </a:lnTo>
                <a:lnTo>
                  <a:pt x="999660" y="309499"/>
                </a:lnTo>
                <a:lnTo>
                  <a:pt x="938734" y="317392"/>
                </a:lnTo>
                <a:lnTo>
                  <a:pt x="874336" y="323707"/>
                </a:lnTo>
                <a:lnTo>
                  <a:pt x="806868" y="328344"/>
                </a:lnTo>
                <a:lnTo>
                  <a:pt x="736738" y="331200"/>
                </a:lnTo>
                <a:lnTo>
                  <a:pt x="664349" y="332174"/>
                </a:lnTo>
                <a:lnTo>
                  <a:pt x="591961" y="331200"/>
                </a:lnTo>
                <a:lnTo>
                  <a:pt x="521831" y="328344"/>
                </a:lnTo>
                <a:lnTo>
                  <a:pt x="454364" y="323707"/>
                </a:lnTo>
                <a:lnTo>
                  <a:pt x="389965" y="317392"/>
                </a:lnTo>
                <a:lnTo>
                  <a:pt x="329039" y="309499"/>
                </a:lnTo>
                <a:lnTo>
                  <a:pt x="271993" y="300129"/>
                </a:lnTo>
                <a:lnTo>
                  <a:pt x="219231" y="289385"/>
                </a:lnTo>
                <a:lnTo>
                  <a:pt x="171158" y="277367"/>
                </a:lnTo>
                <a:lnTo>
                  <a:pt x="128181" y="264176"/>
                </a:lnTo>
                <a:lnTo>
                  <a:pt x="90703" y="249914"/>
                </a:lnTo>
                <a:lnTo>
                  <a:pt x="33869" y="218583"/>
                </a:lnTo>
                <a:lnTo>
                  <a:pt x="3898" y="184184"/>
                </a:lnTo>
                <a:lnTo>
                  <a:pt x="0" y="166087"/>
                </a:lnTo>
                <a:lnTo>
                  <a:pt x="15323" y="130457"/>
                </a:lnTo>
                <a:lnTo>
                  <a:pt x="59130" y="97491"/>
                </a:lnTo>
                <a:lnTo>
                  <a:pt x="128181" y="67998"/>
                </a:lnTo>
                <a:lnTo>
                  <a:pt x="171158" y="54807"/>
                </a:lnTo>
                <a:lnTo>
                  <a:pt x="219231" y="42789"/>
                </a:lnTo>
                <a:lnTo>
                  <a:pt x="271993" y="32045"/>
                </a:lnTo>
                <a:lnTo>
                  <a:pt x="329039" y="22675"/>
                </a:lnTo>
                <a:lnTo>
                  <a:pt x="389965" y="14782"/>
                </a:lnTo>
                <a:lnTo>
                  <a:pt x="454364" y="8467"/>
                </a:lnTo>
                <a:lnTo>
                  <a:pt x="521831" y="3830"/>
                </a:lnTo>
                <a:lnTo>
                  <a:pt x="591961" y="974"/>
                </a:lnTo>
                <a:lnTo>
                  <a:pt x="664349" y="0"/>
                </a:lnTo>
                <a:lnTo>
                  <a:pt x="736738" y="974"/>
                </a:lnTo>
                <a:lnTo>
                  <a:pt x="806868" y="3830"/>
                </a:lnTo>
                <a:lnTo>
                  <a:pt x="874336" y="8467"/>
                </a:lnTo>
                <a:lnTo>
                  <a:pt x="938734" y="14782"/>
                </a:lnTo>
                <a:lnTo>
                  <a:pt x="999660" y="22675"/>
                </a:lnTo>
                <a:lnTo>
                  <a:pt x="1056706" y="32045"/>
                </a:lnTo>
                <a:lnTo>
                  <a:pt x="1109468" y="42789"/>
                </a:lnTo>
                <a:lnTo>
                  <a:pt x="1157541" y="54807"/>
                </a:lnTo>
                <a:lnTo>
                  <a:pt x="1200519" y="67998"/>
                </a:lnTo>
                <a:lnTo>
                  <a:pt x="1237996" y="82259"/>
                </a:lnTo>
                <a:lnTo>
                  <a:pt x="1294831" y="113591"/>
                </a:lnTo>
                <a:lnTo>
                  <a:pt x="1324801" y="147990"/>
                </a:lnTo>
                <a:lnTo>
                  <a:pt x="1328699" y="166087"/>
                </a:lnTo>
                <a:lnTo>
                  <a:pt x="1328699" y="1601212"/>
                </a:lnTo>
                <a:lnTo>
                  <a:pt x="1313376" y="1636842"/>
                </a:lnTo>
                <a:lnTo>
                  <a:pt x="1269569" y="1669808"/>
                </a:lnTo>
                <a:lnTo>
                  <a:pt x="1200519" y="1699301"/>
                </a:lnTo>
                <a:lnTo>
                  <a:pt x="1157541" y="1712492"/>
                </a:lnTo>
                <a:lnTo>
                  <a:pt x="1109468" y="1724510"/>
                </a:lnTo>
                <a:lnTo>
                  <a:pt x="1056706" y="1735254"/>
                </a:lnTo>
                <a:lnTo>
                  <a:pt x="999660" y="1744624"/>
                </a:lnTo>
                <a:lnTo>
                  <a:pt x="938734" y="1752517"/>
                </a:lnTo>
                <a:lnTo>
                  <a:pt x="874336" y="1758832"/>
                </a:lnTo>
                <a:lnTo>
                  <a:pt x="806868" y="1763469"/>
                </a:lnTo>
                <a:lnTo>
                  <a:pt x="736738" y="1766325"/>
                </a:lnTo>
                <a:lnTo>
                  <a:pt x="664349" y="1767299"/>
                </a:lnTo>
                <a:lnTo>
                  <a:pt x="591961" y="1766325"/>
                </a:lnTo>
                <a:lnTo>
                  <a:pt x="521831" y="1763469"/>
                </a:lnTo>
                <a:lnTo>
                  <a:pt x="454364" y="1758832"/>
                </a:lnTo>
                <a:lnTo>
                  <a:pt x="389965" y="1752517"/>
                </a:lnTo>
                <a:lnTo>
                  <a:pt x="329039" y="1744624"/>
                </a:lnTo>
                <a:lnTo>
                  <a:pt x="271993" y="1735254"/>
                </a:lnTo>
                <a:lnTo>
                  <a:pt x="219231" y="1724510"/>
                </a:lnTo>
                <a:lnTo>
                  <a:pt x="171158" y="1712492"/>
                </a:lnTo>
                <a:lnTo>
                  <a:pt x="128181" y="1699301"/>
                </a:lnTo>
                <a:lnTo>
                  <a:pt x="90703" y="1685040"/>
                </a:lnTo>
                <a:lnTo>
                  <a:pt x="33869" y="1653709"/>
                </a:lnTo>
                <a:lnTo>
                  <a:pt x="3898" y="1619309"/>
                </a:lnTo>
                <a:lnTo>
                  <a:pt x="0" y="1601212"/>
                </a:lnTo>
                <a:lnTo>
                  <a:pt x="0" y="166087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1275" y="1960988"/>
            <a:ext cx="786130" cy="1151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Données:</a:t>
            </a:r>
            <a:endParaRPr sz="1400">
              <a:latin typeface="Arial"/>
              <a:cs typeface="Arial"/>
            </a:endParaRPr>
          </a:p>
          <a:p>
            <a:pPr marL="12700" marR="215265">
              <a:lnSpc>
                <a:spcPts val="1200"/>
              </a:lnSpc>
              <a:spcBef>
                <a:spcPts val="30"/>
              </a:spcBef>
            </a:pPr>
            <a:r>
              <a:rPr sz="1000" spc="-5" dirty="0">
                <a:latin typeface="Arial"/>
                <a:cs typeface="Arial"/>
              </a:rPr>
              <a:t>Livres,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Web,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Capteurs,  Gens,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Finance,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Sports...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01937" y="1935041"/>
            <a:ext cx="2320290" cy="123189"/>
            <a:chOff x="4201937" y="1935041"/>
            <a:chExt cx="2320290" cy="123189"/>
          </a:xfrm>
        </p:grpSpPr>
        <p:sp>
          <p:nvSpPr>
            <p:cNvPr id="8" name="object 8"/>
            <p:cNvSpPr/>
            <p:nvPr/>
          </p:nvSpPr>
          <p:spPr>
            <a:xfrm>
              <a:off x="4216224" y="1996526"/>
              <a:ext cx="2162175" cy="8255"/>
            </a:xfrm>
            <a:custGeom>
              <a:avLst/>
              <a:gdLst/>
              <a:ahLst/>
              <a:cxnLst/>
              <a:rect l="l" t="t" r="r" b="b"/>
              <a:pathLst>
                <a:path w="2162175" h="8255">
                  <a:moveTo>
                    <a:pt x="0" y="8060"/>
                  </a:moveTo>
                  <a:lnTo>
                    <a:pt x="2161651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3412" y="1935041"/>
              <a:ext cx="158425" cy="12297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613350" y="2124980"/>
            <a:ext cx="160337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Vision </a:t>
            </a:r>
            <a:r>
              <a:rPr sz="1500" dirty="0">
                <a:latin typeface="Arial"/>
                <a:cs typeface="Arial"/>
              </a:rPr>
              <a:t>: </a:t>
            </a:r>
            <a:r>
              <a:rPr sz="1500" spc="-5" dirty="0">
                <a:latin typeface="Arial"/>
                <a:cs typeface="Arial"/>
              </a:rPr>
              <a:t>100 </a:t>
            </a:r>
            <a:r>
              <a:rPr sz="1500" dirty="0">
                <a:latin typeface="Arial"/>
                <a:cs typeface="Arial"/>
              </a:rPr>
              <a:t>MB/s 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Audition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&lt;100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b/s </a:t>
            </a:r>
            <a:r>
              <a:rPr sz="1500" spc="-4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Toucher</a:t>
            </a:r>
            <a:endParaRPr sz="1500">
              <a:latin typeface="Arial"/>
              <a:cs typeface="Arial"/>
            </a:endParaRPr>
          </a:p>
          <a:p>
            <a:pPr marL="12700" marR="1001394">
              <a:lnSpc>
                <a:spcPct val="116700"/>
              </a:lnSpc>
            </a:pPr>
            <a:r>
              <a:rPr sz="1500" spc="-5" dirty="0">
                <a:latin typeface="Arial"/>
                <a:cs typeface="Arial"/>
              </a:rPr>
              <a:t>Odorat  Goût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75443" y="3586324"/>
            <a:ext cx="2449195" cy="454025"/>
            <a:chOff x="4175443" y="3586324"/>
            <a:chExt cx="2449195" cy="454025"/>
          </a:xfrm>
        </p:grpSpPr>
        <p:sp>
          <p:nvSpPr>
            <p:cNvPr id="12" name="object 12"/>
            <p:cNvSpPr/>
            <p:nvPr/>
          </p:nvSpPr>
          <p:spPr>
            <a:xfrm>
              <a:off x="4295992" y="3600612"/>
              <a:ext cx="2314575" cy="425450"/>
            </a:xfrm>
            <a:custGeom>
              <a:avLst/>
              <a:gdLst/>
              <a:ahLst/>
              <a:cxnLst/>
              <a:rect l="l" t="t" r="r" b="b"/>
              <a:pathLst>
                <a:path w="2314575" h="425450">
                  <a:moveTo>
                    <a:pt x="2314057" y="0"/>
                  </a:moveTo>
                  <a:lnTo>
                    <a:pt x="2263453" y="30514"/>
                  </a:lnTo>
                  <a:lnTo>
                    <a:pt x="2199529" y="73593"/>
                  </a:lnTo>
                  <a:lnTo>
                    <a:pt x="2163103" y="98622"/>
                  </a:lnTo>
                  <a:lnTo>
                    <a:pt x="2123983" y="125326"/>
                  </a:lnTo>
                  <a:lnTo>
                    <a:pt x="2082383" y="153216"/>
                  </a:lnTo>
                  <a:lnTo>
                    <a:pt x="2038514" y="181802"/>
                  </a:lnTo>
                  <a:lnTo>
                    <a:pt x="1992588" y="210597"/>
                  </a:lnTo>
                  <a:lnTo>
                    <a:pt x="1944819" y="239111"/>
                  </a:lnTo>
                  <a:lnTo>
                    <a:pt x="1895418" y="266854"/>
                  </a:lnTo>
                  <a:lnTo>
                    <a:pt x="1844597" y="293340"/>
                  </a:lnTo>
                  <a:lnTo>
                    <a:pt x="1792569" y="318077"/>
                  </a:lnTo>
                  <a:lnTo>
                    <a:pt x="1739547" y="340578"/>
                  </a:lnTo>
                  <a:lnTo>
                    <a:pt x="1685741" y="360354"/>
                  </a:lnTo>
                  <a:lnTo>
                    <a:pt x="1631366" y="376916"/>
                  </a:lnTo>
                  <a:lnTo>
                    <a:pt x="1576632" y="389774"/>
                  </a:lnTo>
                  <a:lnTo>
                    <a:pt x="1532938" y="397615"/>
                  </a:lnTo>
                  <a:lnTo>
                    <a:pt x="1486783" y="404400"/>
                  </a:lnTo>
                  <a:lnTo>
                    <a:pt x="1438431" y="410163"/>
                  </a:lnTo>
                  <a:lnTo>
                    <a:pt x="1388141" y="414934"/>
                  </a:lnTo>
                  <a:lnTo>
                    <a:pt x="1336176" y="418748"/>
                  </a:lnTo>
                  <a:lnTo>
                    <a:pt x="1282795" y="421637"/>
                  </a:lnTo>
                  <a:lnTo>
                    <a:pt x="1228261" y="423634"/>
                  </a:lnTo>
                  <a:lnTo>
                    <a:pt x="1172835" y="424771"/>
                  </a:lnTo>
                  <a:lnTo>
                    <a:pt x="1116777" y="425081"/>
                  </a:lnTo>
                  <a:lnTo>
                    <a:pt x="1060350" y="424596"/>
                  </a:lnTo>
                  <a:lnTo>
                    <a:pt x="1003814" y="423349"/>
                  </a:lnTo>
                  <a:lnTo>
                    <a:pt x="947430" y="421374"/>
                  </a:lnTo>
                  <a:lnTo>
                    <a:pt x="891459" y="418702"/>
                  </a:lnTo>
                  <a:lnTo>
                    <a:pt x="836163" y="415366"/>
                  </a:lnTo>
                  <a:lnTo>
                    <a:pt x="781804" y="411399"/>
                  </a:lnTo>
                  <a:lnTo>
                    <a:pt x="728641" y="406833"/>
                  </a:lnTo>
                  <a:lnTo>
                    <a:pt x="676937" y="401702"/>
                  </a:lnTo>
                  <a:lnTo>
                    <a:pt x="626952" y="396037"/>
                  </a:lnTo>
                  <a:lnTo>
                    <a:pt x="578948" y="389872"/>
                  </a:lnTo>
                  <a:lnTo>
                    <a:pt x="533186" y="383239"/>
                  </a:lnTo>
                  <a:lnTo>
                    <a:pt x="489927" y="376170"/>
                  </a:lnTo>
                  <a:lnTo>
                    <a:pt x="449432" y="368699"/>
                  </a:lnTo>
                  <a:lnTo>
                    <a:pt x="396725" y="356470"/>
                  </a:lnTo>
                  <a:lnTo>
                    <a:pt x="345949" y="341150"/>
                  </a:lnTo>
                  <a:lnTo>
                    <a:pt x="297144" y="323186"/>
                  </a:lnTo>
                  <a:lnTo>
                    <a:pt x="250347" y="303025"/>
                  </a:lnTo>
                  <a:lnTo>
                    <a:pt x="205598" y="281116"/>
                  </a:lnTo>
                  <a:lnTo>
                    <a:pt x="162935" y="257905"/>
                  </a:lnTo>
                  <a:lnTo>
                    <a:pt x="122396" y="233841"/>
                  </a:lnTo>
                  <a:lnTo>
                    <a:pt x="84020" y="209370"/>
                  </a:lnTo>
                  <a:lnTo>
                    <a:pt x="47845" y="184940"/>
                  </a:lnTo>
                  <a:lnTo>
                    <a:pt x="13911" y="160999"/>
                  </a:lnTo>
                  <a:lnTo>
                    <a:pt x="0" y="150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5443" y="3662943"/>
              <a:ext cx="161889" cy="141577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21</a:t>
            </a:fld>
            <a:endParaRPr spc="30" dirty="0"/>
          </a:p>
        </p:txBody>
      </p:sp>
      <p:pic>
        <p:nvPicPr>
          <p:cNvPr id="16" name="Graphique 15" descr="Man avec un remplissage uni">
            <a:extLst>
              <a:ext uri="{FF2B5EF4-FFF2-40B4-BE49-F238E27FC236}">
                <a16:creationId xmlns:a16="http://schemas.microsoft.com/office/drawing/2014/main" id="{9ACECEB4-94DD-41FD-86F8-3FC976F5C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044" y="1499386"/>
            <a:ext cx="1352018" cy="13520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22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322954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visualiser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Qu’es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950100"/>
            <a:ext cx="2731675" cy="173444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110" dirty="0"/>
              <a:t>Les</a:t>
            </a:r>
            <a:r>
              <a:rPr sz="2800" spc="-175" dirty="0"/>
              <a:t> </a:t>
            </a:r>
            <a:r>
              <a:rPr sz="2800" spc="25" dirty="0"/>
              <a:t>différents  </a:t>
            </a:r>
            <a:r>
              <a:rPr sz="2800" spc="80" dirty="0"/>
              <a:t>types </a:t>
            </a:r>
            <a:r>
              <a:rPr sz="2800" spc="120" dirty="0"/>
              <a:t>de </a:t>
            </a:r>
            <a:r>
              <a:rPr sz="2800" spc="125" dirty="0"/>
              <a:t> </a:t>
            </a:r>
            <a:r>
              <a:rPr sz="2800" spc="40" dirty="0" err="1"/>
              <a:t>visualisation</a:t>
            </a:r>
            <a:br>
              <a:rPr lang="fr-CA" sz="2800" spc="40" dirty="0"/>
            </a:br>
            <a:r>
              <a:rPr sz="2800" spc="-175" dirty="0"/>
              <a:t> 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392525" y="3185799"/>
            <a:ext cx="2164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75" dirty="0">
                <a:latin typeface="Trebuchet MS"/>
                <a:cs typeface="Trebuchet MS"/>
              </a:rPr>
              <a:t>Infographics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7274" y="68155"/>
            <a:ext cx="3556437" cy="50753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23</a:t>
            </a:fld>
            <a:endParaRPr spc="3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525" y="950100"/>
            <a:ext cx="2383155" cy="1309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110" dirty="0">
                <a:latin typeface="Trebuchet MS"/>
                <a:cs typeface="Trebuchet MS"/>
              </a:rPr>
              <a:t>Les</a:t>
            </a:r>
            <a:r>
              <a:rPr sz="2800" b="1" spc="-175" dirty="0">
                <a:latin typeface="Trebuchet MS"/>
                <a:cs typeface="Trebuchet MS"/>
              </a:rPr>
              <a:t> </a:t>
            </a:r>
            <a:r>
              <a:rPr sz="2800" b="1" spc="25" dirty="0">
                <a:latin typeface="Trebuchet MS"/>
                <a:cs typeface="Trebuchet MS"/>
              </a:rPr>
              <a:t>différents  </a:t>
            </a:r>
            <a:r>
              <a:rPr sz="2800" b="1" spc="80" dirty="0">
                <a:latin typeface="Trebuchet MS"/>
                <a:cs typeface="Trebuchet MS"/>
              </a:rPr>
              <a:t>types </a:t>
            </a:r>
            <a:r>
              <a:rPr sz="2800" b="1" spc="120" dirty="0">
                <a:latin typeface="Trebuchet MS"/>
                <a:cs typeface="Trebuchet MS"/>
              </a:rPr>
              <a:t>de </a:t>
            </a:r>
            <a:r>
              <a:rPr sz="2800" b="1" spc="125" dirty="0">
                <a:latin typeface="Trebuchet MS"/>
                <a:cs typeface="Trebuchet MS"/>
              </a:rPr>
              <a:t> </a:t>
            </a:r>
            <a:r>
              <a:rPr sz="2800" b="1" spc="40" dirty="0">
                <a:latin typeface="Trebuchet MS"/>
                <a:cs typeface="Trebuchet MS"/>
              </a:rPr>
              <a:t>visualisation</a:t>
            </a:r>
            <a:r>
              <a:rPr sz="2800" b="1" spc="-175" dirty="0">
                <a:latin typeface="Trebuchet MS"/>
                <a:cs typeface="Trebuchet MS"/>
              </a:rPr>
              <a:t> </a:t>
            </a:r>
            <a:r>
              <a:rPr sz="2800" b="1" spc="-340" dirty="0">
                <a:latin typeface="Trebuchet MS"/>
                <a:cs typeface="Trebuchet MS"/>
              </a:rPr>
              <a:t>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525" y="2664601"/>
            <a:ext cx="20345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60" dirty="0">
                <a:latin typeface="Trebuchet MS"/>
                <a:cs typeface="Trebuchet MS"/>
              </a:rPr>
              <a:t>Storytelling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0525" y="4459620"/>
            <a:ext cx="38569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Arial"/>
                <a:cs typeface="Arial"/>
                <a:hlinkClick r:id="rId2"/>
              </a:rPr>
              <a:t>http://www.bloomberg.com/graphics/2015-whats-warming-the-world/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1250" y="1016000"/>
            <a:ext cx="5968851" cy="33498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24</a:t>
            </a:fld>
            <a:endParaRPr spc="3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950100"/>
            <a:ext cx="2383155" cy="1309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110" dirty="0"/>
              <a:t>Les</a:t>
            </a:r>
            <a:r>
              <a:rPr sz="2800" spc="-175" dirty="0"/>
              <a:t> </a:t>
            </a:r>
            <a:r>
              <a:rPr sz="2800" spc="25" dirty="0"/>
              <a:t>différents  </a:t>
            </a:r>
            <a:r>
              <a:rPr sz="2800" spc="80" dirty="0"/>
              <a:t>types </a:t>
            </a:r>
            <a:r>
              <a:rPr sz="2800" spc="120" dirty="0"/>
              <a:t>de </a:t>
            </a:r>
            <a:r>
              <a:rPr sz="2800" spc="125" dirty="0"/>
              <a:t> </a:t>
            </a:r>
            <a:r>
              <a:rPr sz="2800" spc="40" dirty="0"/>
              <a:t>visualisation</a:t>
            </a:r>
            <a:r>
              <a:rPr sz="2800" spc="-175" dirty="0"/>
              <a:t> </a:t>
            </a:r>
            <a:r>
              <a:rPr sz="2800" spc="-340" dirty="0"/>
              <a:t>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92525" y="2664601"/>
            <a:ext cx="2274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65" dirty="0">
                <a:latin typeface="Trebuchet MS"/>
                <a:cs typeface="Trebuchet MS"/>
              </a:rPr>
              <a:t>Cartographie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6900" y="902150"/>
            <a:ext cx="5829799" cy="37865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25</a:t>
            </a:fld>
            <a:endParaRPr spc="3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525" y="950100"/>
            <a:ext cx="2383155" cy="1309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110" dirty="0">
                <a:latin typeface="Trebuchet MS"/>
                <a:cs typeface="Trebuchet MS"/>
              </a:rPr>
              <a:t>Les</a:t>
            </a:r>
            <a:r>
              <a:rPr sz="2800" b="1" spc="-175" dirty="0">
                <a:latin typeface="Trebuchet MS"/>
                <a:cs typeface="Trebuchet MS"/>
              </a:rPr>
              <a:t> </a:t>
            </a:r>
            <a:r>
              <a:rPr sz="2800" b="1" spc="25" dirty="0">
                <a:latin typeface="Trebuchet MS"/>
                <a:cs typeface="Trebuchet MS"/>
              </a:rPr>
              <a:t>différents  </a:t>
            </a:r>
            <a:r>
              <a:rPr sz="2800" b="1" spc="80" dirty="0">
                <a:latin typeface="Trebuchet MS"/>
                <a:cs typeface="Trebuchet MS"/>
              </a:rPr>
              <a:t>types </a:t>
            </a:r>
            <a:r>
              <a:rPr sz="2800" b="1" spc="120" dirty="0">
                <a:latin typeface="Trebuchet MS"/>
                <a:cs typeface="Trebuchet MS"/>
              </a:rPr>
              <a:t>de </a:t>
            </a:r>
            <a:r>
              <a:rPr sz="2800" b="1" spc="125" dirty="0">
                <a:latin typeface="Trebuchet MS"/>
                <a:cs typeface="Trebuchet MS"/>
              </a:rPr>
              <a:t> </a:t>
            </a:r>
            <a:r>
              <a:rPr sz="2800" b="1" spc="40" dirty="0">
                <a:latin typeface="Trebuchet MS"/>
                <a:cs typeface="Trebuchet MS"/>
              </a:rPr>
              <a:t>visualisation</a:t>
            </a:r>
            <a:r>
              <a:rPr sz="2800" b="1" spc="-175" dirty="0">
                <a:latin typeface="Trebuchet MS"/>
                <a:cs typeface="Trebuchet MS"/>
              </a:rPr>
              <a:t> </a:t>
            </a:r>
            <a:r>
              <a:rPr sz="2800" b="1" spc="-340" dirty="0">
                <a:latin typeface="Trebuchet MS"/>
                <a:cs typeface="Trebuchet MS"/>
              </a:rPr>
              <a:t>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525" y="2664601"/>
            <a:ext cx="219900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45" dirty="0">
                <a:latin typeface="Trebuchet MS"/>
                <a:cs typeface="Trebuchet MS"/>
              </a:rPr>
              <a:t>Visualisation  </a:t>
            </a:r>
            <a:r>
              <a:rPr sz="2800" b="1" spc="25" dirty="0">
                <a:latin typeface="Trebuchet MS"/>
                <a:cs typeface="Trebuchet MS"/>
              </a:rPr>
              <a:t>scientifique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8150" y="1126799"/>
            <a:ext cx="5575849" cy="28898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52799" y="4047470"/>
            <a:ext cx="4831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VisTrails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Arial"/>
                <a:cs typeface="Arial"/>
                <a:hlinkClick r:id="rId3"/>
              </a:rPr>
              <a:t>https://www.nsf.gov/discoveries/disc_images.jsp?cntn_id=114322&amp;org=NSF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26</a:t>
            </a:fld>
            <a:endParaRPr spc="3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950100"/>
            <a:ext cx="2383155" cy="216533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110" dirty="0"/>
              <a:t>Les</a:t>
            </a:r>
            <a:r>
              <a:rPr sz="2800" spc="-175" dirty="0"/>
              <a:t> </a:t>
            </a:r>
            <a:r>
              <a:rPr sz="2800" spc="25" dirty="0"/>
              <a:t>différents  </a:t>
            </a:r>
            <a:r>
              <a:rPr sz="2800" spc="80" dirty="0"/>
              <a:t>types </a:t>
            </a:r>
            <a:r>
              <a:rPr sz="2800" spc="120" dirty="0"/>
              <a:t>de </a:t>
            </a:r>
            <a:r>
              <a:rPr sz="2800" spc="125" dirty="0"/>
              <a:t> </a:t>
            </a:r>
            <a:r>
              <a:rPr sz="2800" spc="40" dirty="0" err="1"/>
              <a:t>visualisation</a:t>
            </a:r>
            <a:br>
              <a:rPr lang="fr-CA" sz="2800" spc="40" dirty="0"/>
            </a:br>
            <a:r>
              <a:rPr sz="2800" spc="-175" dirty="0"/>
              <a:t> 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392525" y="3209513"/>
            <a:ext cx="232219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45" dirty="0">
                <a:latin typeface="Trebuchet MS"/>
                <a:cs typeface="Trebuchet MS"/>
              </a:rPr>
              <a:t>Visualisation </a:t>
            </a:r>
            <a:r>
              <a:rPr sz="2800" b="1" spc="50" dirty="0">
                <a:latin typeface="Trebuchet MS"/>
                <a:cs typeface="Trebuchet MS"/>
              </a:rPr>
              <a:t> </a:t>
            </a:r>
            <a:r>
              <a:rPr sz="2800" b="1" dirty="0">
                <a:latin typeface="Trebuchet MS"/>
                <a:cs typeface="Trebuchet MS"/>
              </a:rPr>
              <a:t>d’information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3200" y="322975"/>
            <a:ext cx="6140799" cy="43657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27</a:t>
            </a:fld>
            <a:endParaRPr spc="3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950100"/>
            <a:ext cx="2383155" cy="1309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110" dirty="0"/>
              <a:t>Les</a:t>
            </a:r>
            <a:r>
              <a:rPr sz="2800" spc="-175" dirty="0"/>
              <a:t> </a:t>
            </a:r>
            <a:r>
              <a:rPr sz="2800" spc="25" dirty="0"/>
              <a:t>différents  </a:t>
            </a:r>
            <a:r>
              <a:rPr sz="2800" spc="80" dirty="0"/>
              <a:t>types </a:t>
            </a:r>
            <a:r>
              <a:rPr sz="2800" spc="120" dirty="0"/>
              <a:t>de </a:t>
            </a:r>
            <a:r>
              <a:rPr sz="2800" spc="125" dirty="0"/>
              <a:t> </a:t>
            </a:r>
            <a:r>
              <a:rPr sz="2800" spc="40" dirty="0"/>
              <a:t>visualisation</a:t>
            </a:r>
            <a:r>
              <a:rPr sz="2800" spc="-175" dirty="0"/>
              <a:t> </a:t>
            </a:r>
            <a:r>
              <a:rPr sz="2800" spc="-340" dirty="0"/>
              <a:t>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92525" y="2664601"/>
            <a:ext cx="159639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75" dirty="0">
                <a:latin typeface="Trebuchet MS"/>
                <a:cs typeface="Trebuchet MS"/>
              </a:rPr>
              <a:t>Visual </a:t>
            </a:r>
            <a:r>
              <a:rPr sz="2800" b="1" spc="80" dirty="0">
                <a:latin typeface="Trebuchet MS"/>
                <a:cs typeface="Trebuchet MS"/>
              </a:rPr>
              <a:t> </a:t>
            </a:r>
            <a:r>
              <a:rPr sz="2800" b="1" spc="60" dirty="0">
                <a:latin typeface="Trebuchet MS"/>
                <a:cs typeface="Trebuchet MS"/>
              </a:rPr>
              <a:t>Analytics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0394" y="988237"/>
            <a:ext cx="5636780" cy="365570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37374" y="4774650"/>
            <a:ext cx="377253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Arial"/>
                <a:cs typeface="Arial"/>
                <a:hlinkClick r:id="rId3"/>
              </a:rPr>
              <a:t>https://www.computer.org/csdl/trans/tg/preprint/07536610-abs.html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28</a:t>
            </a:fld>
            <a:endParaRPr spc="3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17964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Définition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3137" y="1659656"/>
            <a:ext cx="3027045" cy="2327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5" dirty="0">
                <a:latin typeface="Tahoma"/>
                <a:cs typeface="Tahoma"/>
              </a:rPr>
              <a:t>Visualisation</a:t>
            </a:r>
            <a:r>
              <a:rPr sz="1800" b="1" spc="-180" dirty="0">
                <a:latin typeface="Tahoma"/>
                <a:cs typeface="Tahoma"/>
              </a:rPr>
              <a:t> </a:t>
            </a:r>
            <a:r>
              <a:rPr sz="1800" b="1" spc="-95" dirty="0">
                <a:latin typeface="Tahoma"/>
                <a:cs typeface="Tahoma"/>
              </a:rPr>
              <a:t>d’information</a:t>
            </a:r>
            <a:endParaRPr sz="1800">
              <a:latin typeface="Tahoma"/>
              <a:cs typeface="Tahoma"/>
            </a:endParaRPr>
          </a:p>
          <a:p>
            <a:pPr marL="12700" marR="438784">
              <a:lnSpc>
                <a:spcPct val="114599"/>
              </a:lnSpc>
              <a:spcBef>
                <a:spcPts val="1575"/>
              </a:spcBef>
            </a:pPr>
            <a:r>
              <a:rPr sz="1800" i="1" spc="-125" dirty="0">
                <a:latin typeface="Trebuchet MS"/>
                <a:cs typeface="Trebuchet MS"/>
              </a:rPr>
              <a:t>“L’utilisation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85" dirty="0">
                <a:latin typeface="Trebuchet MS"/>
                <a:cs typeface="Trebuchet MS"/>
              </a:rPr>
              <a:t>de </a:t>
            </a:r>
            <a:r>
              <a:rPr sz="1800" i="1" spc="-55" dirty="0">
                <a:latin typeface="Trebuchet MS"/>
                <a:cs typeface="Trebuchet MS"/>
              </a:rPr>
              <a:t> </a:t>
            </a:r>
            <a:r>
              <a:rPr sz="1800" i="1" spc="-95" dirty="0">
                <a:latin typeface="Trebuchet MS"/>
                <a:cs typeface="Trebuchet MS"/>
              </a:rPr>
              <a:t>représentation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105" dirty="0">
                <a:latin typeface="Trebuchet MS"/>
                <a:cs typeface="Trebuchet MS"/>
              </a:rPr>
              <a:t>visuelles,  </a:t>
            </a:r>
            <a:r>
              <a:rPr sz="1800" i="1" spc="-100" dirty="0">
                <a:latin typeface="Trebuchet MS"/>
                <a:cs typeface="Trebuchet MS"/>
              </a:rPr>
              <a:t>interactive</a:t>
            </a:r>
            <a:r>
              <a:rPr sz="1800" i="1" spc="-85" dirty="0">
                <a:latin typeface="Trebuchet MS"/>
                <a:cs typeface="Trebuchet MS"/>
              </a:rPr>
              <a:t>s</a:t>
            </a:r>
            <a:r>
              <a:rPr sz="1800" i="1" spc="-200" dirty="0">
                <a:latin typeface="Trebuchet MS"/>
                <a:cs typeface="Trebuchet MS"/>
              </a:rPr>
              <a:t> </a:t>
            </a:r>
            <a:r>
              <a:rPr sz="1800" i="1" spc="-140" dirty="0">
                <a:latin typeface="Trebuchet MS"/>
                <a:cs typeface="Trebuchet MS"/>
              </a:rPr>
              <a:t>et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100" dirty="0">
                <a:latin typeface="Trebuchet MS"/>
                <a:cs typeface="Trebuchet MS"/>
              </a:rPr>
              <a:t>informatique  de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75" dirty="0">
                <a:latin typeface="Trebuchet MS"/>
                <a:cs typeface="Trebuchet MS"/>
              </a:rPr>
              <a:t>données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85" dirty="0">
                <a:latin typeface="Trebuchet MS"/>
                <a:cs typeface="Trebuchet MS"/>
              </a:rPr>
              <a:t>abstraites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i="1" spc="-80" dirty="0">
                <a:latin typeface="Trebuchet MS"/>
                <a:cs typeface="Trebuchet MS"/>
              </a:rPr>
              <a:t>pour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114" dirty="0">
                <a:latin typeface="Trebuchet MS"/>
                <a:cs typeface="Trebuchet MS"/>
              </a:rPr>
              <a:t>amplifier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80" dirty="0">
                <a:latin typeface="Trebuchet MS"/>
                <a:cs typeface="Trebuchet MS"/>
              </a:rPr>
              <a:t>l</a:t>
            </a:r>
            <a:r>
              <a:rPr sz="1800" i="1" spc="-120" dirty="0">
                <a:latin typeface="Trebuchet MS"/>
                <a:cs typeface="Trebuchet MS"/>
              </a:rPr>
              <a:t>a</a:t>
            </a:r>
            <a:r>
              <a:rPr sz="1800" i="1" spc="-200" dirty="0">
                <a:latin typeface="Trebuchet MS"/>
                <a:cs typeface="Trebuchet MS"/>
              </a:rPr>
              <a:t> </a:t>
            </a:r>
            <a:r>
              <a:rPr sz="1800" i="1" spc="-80" dirty="0">
                <a:latin typeface="Trebuchet MS"/>
                <a:cs typeface="Trebuchet MS"/>
              </a:rPr>
              <a:t>cognition</a:t>
            </a:r>
            <a:r>
              <a:rPr sz="1800" spc="-120" dirty="0">
                <a:latin typeface="Tahoma"/>
                <a:cs typeface="Tahoma"/>
              </a:rPr>
              <a:t>.”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spc="5" dirty="0">
                <a:latin typeface="Tahoma"/>
                <a:cs typeface="Tahoma"/>
              </a:rPr>
              <a:t>Card,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Mackinlay,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&amp;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5" dirty="0">
                <a:latin typeface="Tahoma"/>
                <a:cs typeface="Tahoma"/>
              </a:rPr>
              <a:t>Shneiderman,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1999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5750" y="1733262"/>
            <a:ext cx="1853224" cy="24335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29</a:t>
            </a:fld>
            <a:endParaRPr spc="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3430" cy="5143500"/>
          </a:xfrm>
          <a:custGeom>
            <a:avLst/>
            <a:gdLst/>
            <a:ahLst/>
            <a:cxnLst/>
            <a:rect l="l" t="t" r="r" b="b"/>
            <a:pathLst>
              <a:path w="4583430" h="5143500">
                <a:moveTo>
                  <a:pt x="45833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83399" y="0"/>
                </a:lnTo>
                <a:lnTo>
                  <a:pt x="45833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6203" y="2264537"/>
            <a:ext cx="17710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solidFill>
                  <a:srgbClr val="FFFFFF"/>
                </a:solidFill>
              </a:rPr>
              <a:t>Critique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</a:t>
            </a:fld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6475118" y="1546034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5" dirty="0">
                <a:latin typeface="Tahoma"/>
                <a:cs typeface="Tahoma"/>
              </a:rPr>
              <a:t>Exercice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7722" y="2031809"/>
            <a:ext cx="3136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latin typeface="Tahoma"/>
                <a:cs typeface="Tahoma"/>
              </a:rPr>
              <a:t>Analyse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critique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d’une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visualisation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2619" y="2485199"/>
            <a:ext cx="1045844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19685" indent="162560">
              <a:lnSpc>
                <a:spcPct val="113300"/>
              </a:lnSpc>
              <a:spcBef>
                <a:spcPts val="100"/>
              </a:spcBef>
            </a:pPr>
            <a:r>
              <a:rPr sz="1600" spc="5" dirty="0">
                <a:latin typeface="Tahoma"/>
                <a:cs typeface="Tahoma"/>
              </a:rPr>
              <a:t>binome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0" dirty="0">
                <a:latin typeface="Tahoma"/>
                <a:cs typeface="Tahoma"/>
              </a:rPr>
              <a:t>10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minutes</a:t>
            </a: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spc="50" dirty="0">
                <a:latin typeface="Tahoma"/>
                <a:cs typeface="Tahoma"/>
              </a:rPr>
              <a:t>5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questions</a:t>
            </a:r>
            <a:endParaRPr sz="1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30</a:t>
            </a:fld>
            <a:endParaRPr spc="3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31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2543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visualiser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Qu’est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 b="1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23399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Les</a:t>
            </a:r>
            <a:r>
              <a:rPr spc="-185" dirty="0"/>
              <a:t> </a:t>
            </a:r>
            <a:r>
              <a:rPr spc="105" dirty="0"/>
              <a:t>données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32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483137" y="1659656"/>
            <a:ext cx="478282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À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la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base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toute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65" dirty="0">
                <a:latin typeface="Tahoma"/>
                <a:cs typeface="Tahoma"/>
              </a:rPr>
              <a:t>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bon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designer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5" dirty="0">
                <a:latin typeface="Tahoma"/>
                <a:cs typeface="Tahoma"/>
              </a:rPr>
              <a:t>doit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connaître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8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propriétés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méta-données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associées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70" dirty="0">
                <a:latin typeface="Tahoma"/>
                <a:cs typeface="Tahoma"/>
              </a:rPr>
              <a:t>Ce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que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gens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veulent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0" dirty="0">
                <a:latin typeface="Tahoma"/>
                <a:cs typeface="Tahoma"/>
              </a:rPr>
              <a:t>tirer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45637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Types</a:t>
            </a:r>
            <a:r>
              <a:rPr spc="-185" dirty="0"/>
              <a:t> </a:t>
            </a:r>
            <a:r>
              <a:rPr spc="130" dirty="0"/>
              <a:t>de</a:t>
            </a:r>
            <a:r>
              <a:rPr spc="-185" dirty="0"/>
              <a:t> </a:t>
            </a:r>
            <a:r>
              <a:rPr spc="-60" dirty="0"/>
              <a:t>jeux</a:t>
            </a:r>
            <a:r>
              <a:rPr spc="-185" dirty="0"/>
              <a:t> </a:t>
            </a:r>
            <a:r>
              <a:rPr spc="130" dirty="0"/>
              <a:t>de</a:t>
            </a:r>
            <a:r>
              <a:rPr spc="-185" dirty="0"/>
              <a:t> </a:t>
            </a:r>
            <a:r>
              <a:rPr spc="110" dirty="0"/>
              <a:t>donnés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860" y="1476648"/>
            <a:ext cx="7692315" cy="30695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86599" y="3931193"/>
            <a:ext cx="272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-&gt;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qu’on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veut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visualiser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33</a:t>
            </a:fld>
            <a:endParaRPr spc="3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4714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Type</a:t>
            </a:r>
            <a:r>
              <a:rPr spc="-200" dirty="0"/>
              <a:t> </a:t>
            </a:r>
            <a:r>
              <a:rPr spc="130" dirty="0"/>
              <a:t>de</a:t>
            </a:r>
            <a:r>
              <a:rPr spc="-195" dirty="0"/>
              <a:t> </a:t>
            </a:r>
            <a:r>
              <a:rPr spc="105" dirty="0"/>
              <a:t>données</a:t>
            </a:r>
            <a:r>
              <a:rPr spc="-200" dirty="0"/>
              <a:t> </a:t>
            </a:r>
            <a:r>
              <a:rPr spc="130" dirty="0"/>
              <a:t>de</a:t>
            </a:r>
            <a:r>
              <a:rPr spc="-195" dirty="0"/>
              <a:t> </a:t>
            </a:r>
            <a:r>
              <a:rPr spc="135" dirty="0"/>
              <a:t>base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34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483137" y="1659656"/>
            <a:ext cx="307403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Tahoma"/>
                <a:cs typeface="Tahoma"/>
              </a:rPr>
              <a:t>Unités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fondamentales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35" dirty="0">
                <a:latin typeface="Tahoma"/>
                <a:cs typeface="Tahoma"/>
              </a:rPr>
              <a:t>Constituent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jeux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donnés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25" dirty="0">
                <a:latin typeface="Tahoma"/>
                <a:cs typeface="Tahoma"/>
              </a:rPr>
              <a:t>Item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/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élément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5" dirty="0">
                <a:latin typeface="Tahoma"/>
                <a:cs typeface="Tahoma"/>
              </a:rPr>
              <a:t>Lien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60" dirty="0">
                <a:latin typeface="Tahoma"/>
                <a:cs typeface="Tahoma"/>
              </a:rPr>
              <a:t>Attribut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35" dirty="0">
                <a:latin typeface="Tahoma"/>
                <a:cs typeface="Tahoma"/>
              </a:rPr>
              <a:t>Position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5" dirty="0">
                <a:latin typeface="Tahoma"/>
                <a:cs typeface="Tahoma"/>
              </a:rPr>
              <a:t>Grille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7597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70" dirty="0"/>
              <a:t>Exemple </a:t>
            </a:r>
            <a:r>
              <a:rPr sz="2400" spc="20" dirty="0"/>
              <a:t>item </a:t>
            </a:r>
            <a:r>
              <a:rPr sz="2400" spc="25" dirty="0"/>
              <a:t> </a:t>
            </a:r>
            <a:r>
              <a:rPr sz="2400" spc="45" dirty="0"/>
              <a:t>(élément)/attribut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8834" y="824050"/>
            <a:ext cx="5077367" cy="385336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35</a:t>
            </a:fld>
            <a:endParaRPr spc="3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3499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Élément</a:t>
            </a:r>
            <a:r>
              <a:rPr spc="-185" dirty="0"/>
              <a:t> </a:t>
            </a:r>
            <a:r>
              <a:rPr spc="15" dirty="0"/>
              <a:t>et</a:t>
            </a:r>
            <a:r>
              <a:rPr spc="-185" dirty="0"/>
              <a:t> </a:t>
            </a:r>
            <a:r>
              <a:rPr dirty="0"/>
              <a:t>attribut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36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483137" y="1619651"/>
            <a:ext cx="5805805" cy="2111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15" dirty="0">
                <a:latin typeface="Tahoma"/>
                <a:cs typeface="Tahoma"/>
              </a:rPr>
              <a:t>Élément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8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35" dirty="0">
                <a:latin typeface="Tahoma"/>
                <a:cs typeface="Tahoma"/>
              </a:rPr>
              <a:t>Entité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individuelle,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discrète.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45" dirty="0">
                <a:latin typeface="Tahoma"/>
                <a:cs typeface="Tahoma"/>
              </a:rPr>
              <a:t>Ex: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patient,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voiture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60" dirty="0">
                <a:latin typeface="Tahoma"/>
                <a:cs typeface="Tahoma"/>
              </a:rPr>
              <a:t>Attribut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8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40" dirty="0">
                <a:latin typeface="Tahoma"/>
                <a:cs typeface="Tahoma"/>
              </a:rPr>
              <a:t>Propriété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mesurée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ou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observée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45" dirty="0">
                <a:latin typeface="Tahoma"/>
                <a:cs typeface="Tahoma"/>
              </a:rPr>
              <a:t>Ex: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taille,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pression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sanguine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(patient),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vitesse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(voiture)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2928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Type</a:t>
            </a:r>
            <a:r>
              <a:rPr spc="-220" dirty="0"/>
              <a:t> </a:t>
            </a:r>
            <a:r>
              <a:rPr spc="50" dirty="0"/>
              <a:t>d’échelles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37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590800" y="1472396"/>
            <a:ext cx="5822676" cy="303737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600" spc="25" dirty="0">
                <a:latin typeface="Tahoma"/>
                <a:cs typeface="Tahoma"/>
              </a:rPr>
              <a:t>Nominale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(catégoriel)</a:t>
            </a:r>
            <a:endParaRPr sz="16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3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5" dirty="0">
                <a:latin typeface="Tahoma"/>
                <a:cs typeface="Tahoma"/>
              </a:rPr>
              <a:t>Fruits: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pommes,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oranges,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30" dirty="0">
                <a:latin typeface="Tahoma"/>
                <a:cs typeface="Tahoma"/>
              </a:rPr>
              <a:t>...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35" dirty="0">
                <a:latin typeface="Tahoma"/>
                <a:cs typeface="Tahoma"/>
              </a:rPr>
              <a:t>Ordinale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(ordonné)</a:t>
            </a:r>
            <a:endParaRPr sz="16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3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30" dirty="0">
                <a:latin typeface="Tahoma"/>
                <a:cs typeface="Tahoma"/>
              </a:rPr>
              <a:t>Qualité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d’un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frigo: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A+,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A++,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30" dirty="0">
                <a:latin typeface="Tahoma"/>
                <a:cs typeface="Tahoma"/>
              </a:rPr>
              <a:t>A+++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30" dirty="0">
                <a:latin typeface="Tahoma"/>
                <a:cs typeface="Tahoma"/>
              </a:rPr>
              <a:t>…</a:t>
            </a:r>
            <a:endParaRPr sz="12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30" dirty="0">
                <a:latin typeface="Tahoma"/>
                <a:cs typeface="Tahoma"/>
              </a:rPr>
              <a:t>Peut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être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compté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et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ordonné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mais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pas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mesuré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10" dirty="0">
                <a:latin typeface="Tahoma"/>
                <a:cs typeface="Tahoma"/>
              </a:rPr>
              <a:t>Intervalle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(zéro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arbitraire)</a:t>
            </a:r>
            <a:endParaRPr sz="16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3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Tahoma"/>
                <a:cs typeface="Tahoma"/>
              </a:rPr>
              <a:t>Dates,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longitude,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latitude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30" dirty="0">
                <a:latin typeface="Tahoma"/>
                <a:cs typeface="Tahoma"/>
              </a:rPr>
              <a:t>Ratio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(zero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fixé)</a:t>
            </a:r>
            <a:endParaRPr sz="16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334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5" dirty="0">
                <a:latin typeface="Tahoma"/>
                <a:cs typeface="Tahoma"/>
              </a:rPr>
              <a:t>Le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zéro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un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sens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(rien)</a:t>
            </a:r>
            <a:endParaRPr sz="12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40" dirty="0">
                <a:latin typeface="Tahoma"/>
                <a:cs typeface="Tahoma"/>
              </a:rPr>
              <a:t>Mesure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physique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45" dirty="0">
                <a:latin typeface="Tahoma"/>
                <a:cs typeface="Tahoma"/>
              </a:rPr>
              <a:t>: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poid,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longueur,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30" dirty="0">
                <a:latin typeface="Tahoma"/>
                <a:cs typeface="Tahoma"/>
              </a:rPr>
              <a:t>...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38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2543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visualiser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Qu’est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 dirty="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 dirty="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 b="1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200" y="4739999"/>
            <a:ext cx="8296909" cy="0"/>
          </a:xfrm>
          <a:custGeom>
            <a:avLst/>
            <a:gdLst/>
            <a:ahLst/>
            <a:cxnLst/>
            <a:rect l="l" t="t" r="r" b="b"/>
            <a:pathLst>
              <a:path w="8296909">
                <a:moveTo>
                  <a:pt x="0" y="0"/>
                </a:moveTo>
                <a:lnTo>
                  <a:pt x="82967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23685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Un</a:t>
            </a:r>
            <a:r>
              <a:rPr spc="-185" dirty="0"/>
              <a:t> </a:t>
            </a:r>
            <a:r>
              <a:rPr spc="100" dirty="0"/>
              <a:t>classique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767" y="4423497"/>
            <a:ext cx="828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ahoma"/>
                <a:cs typeface="Tahoma"/>
              </a:rPr>
              <a:t>Joseph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5" dirty="0">
                <a:latin typeface="Tahoma"/>
                <a:cs typeface="Tahoma"/>
              </a:rPr>
              <a:t>Minard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0" dirty="0">
                <a:latin typeface="Tahoma"/>
                <a:cs typeface="Tahoma"/>
              </a:rPr>
              <a:t>1869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65" dirty="0">
                <a:latin typeface="Tahoma"/>
                <a:cs typeface="Tahoma"/>
              </a:rPr>
              <a:t>: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Perte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Napoléonienne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la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campagne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Russie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35" dirty="0">
                <a:latin typeface="Tahoma"/>
                <a:cs typeface="Tahoma"/>
              </a:rPr>
              <a:t>(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diagramme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Sankey)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435809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39</a:t>
            </a:fld>
            <a:endParaRPr spc="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3450" y="633734"/>
            <a:ext cx="14801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Critique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268" y="1369323"/>
            <a:ext cx="2886710" cy="2501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110" dirty="0">
                <a:latin typeface="Tahoma"/>
                <a:cs typeface="Tahoma"/>
              </a:rPr>
              <a:t>À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qui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s’adresse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la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visualisation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sz="1400" spc="-114" dirty="0">
                <a:latin typeface="Tahoma"/>
                <a:cs typeface="Tahoma"/>
              </a:rPr>
              <a:t>-&gt;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1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proposition</a:t>
            </a:r>
            <a:endParaRPr sz="1400">
              <a:latin typeface="Tahoma"/>
              <a:cs typeface="Tahoma"/>
            </a:endParaRPr>
          </a:p>
          <a:p>
            <a:pPr marL="348615" marR="11430" indent="-336550">
              <a:lnSpc>
                <a:spcPct val="1161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110" dirty="0">
                <a:latin typeface="Tahoma"/>
                <a:cs typeface="Tahoma"/>
              </a:rPr>
              <a:t>À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quelle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question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la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visualisation  permet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elle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répondre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sz="1400" spc="-114" dirty="0">
                <a:latin typeface="Tahoma"/>
                <a:cs typeface="Tahoma"/>
              </a:rPr>
              <a:t>-&gt;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1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proposition</a:t>
            </a:r>
            <a:endParaRPr sz="1400">
              <a:latin typeface="Tahoma"/>
              <a:cs typeface="Tahoma"/>
            </a:endParaRPr>
          </a:p>
          <a:p>
            <a:pPr marL="348615" marR="267970" indent="-336550">
              <a:lnSpc>
                <a:spcPct val="1161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25" dirty="0">
                <a:latin typeface="Tahoma"/>
                <a:cs typeface="Tahoma"/>
              </a:rPr>
              <a:t>Pourquoi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(n’)aimez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vous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(pas)  </a:t>
            </a:r>
            <a:r>
              <a:rPr sz="1400" spc="20" dirty="0">
                <a:latin typeface="Tahoma"/>
                <a:cs typeface="Tahoma"/>
              </a:rPr>
              <a:t>cette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visualisation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sz="1400" spc="-114" dirty="0">
                <a:latin typeface="Tahoma"/>
                <a:cs typeface="Tahoma"/>
              </a:rPr>
              <a:t>-&gt;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2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raisons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25" dirty="0">
                <a:latin typeface="Tahoma"/>
                <a:cs typeface="Tahoma"/>
              </a:rPr>
              <a:t>Quelles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améliorations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apporter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sz="1400" spc="-114" dirty="0">
                <a:latin typeface="Tahoma"/>
                <a:cs typeface="Tahoma"/>
              </a:rPr>
              <a:t>-&gt;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3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propositions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0424" y="1337699"/>
            <a:ext cx="5371425" cy="32247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4</a:t>
            </a:fld>
            <a:endParaRPr spc="3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200" y="415650"/>
            <a:ext cx="8296909" cy="0"/>
          </a:xfrm>
          <a:custGeom>
            <a:avLst/>
            <a:gdLst/>
            <a:ahLst/>
            <a:cxnLst/>
            <a:rect l="l" t="t" r="r" b="b"/>
            <a:pathLst>
              <a:path w="8296909">
                <a:moveTo>
                  <a:pt x="0" y="0"/>
                </a:moveTo>
                <a:lnTo>
                  <a:pt x="8296799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200" y="4739999"/>
            <a:ext cx="8296909" cy="0"/>
          </a:xfrm>
          <a:custGeom>
            <a:avLst/>
            <a:gdLst/>
            <a:ahLst/>
            <a:cxnLst/>
            <a:rect l="l" t="t" r="r" b="b"/>
            <a:pathLst>
              <a:path w="8296909">
                <a:moveTo>
                  <a:pt x="0" y="0"/>
                </a:moveTo>
                <a:lnTo>
                  <a:pt x="82967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2298" y="2174028"/>
            <a:ext cx="184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45" dirty="0">
                <a:solidFill>
                  <a:srgbClr val="FFFFFF"/>
                </a:solidFill>
              </a:rPr>
              <a:t>BILAN</a:t>
            </a:r>
            <a:endParaRPr sz="4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40</a:t>
            </a:fld>
            <a:endParaRPr spc="3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951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Bilan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41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573662" y="1619651"/>
            <a:ext cx="358076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latin typeface="Tahoma"/>
                <a:cs typeface="Tahoma"/>
              </a:rPr>
              <a:t>Présentation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du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latin typeface="Tahoma"/>
                <a:cs typeface="Tahoma"/>
              </a:rPr>
              <a:t>Pourquoi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latin typeface="Tahoma"/>
                <a:cs typeface="Tahoma"/>
              </a:rPr>
              <a:t>Qu’est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ce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que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la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Tahoma"/>
                <a:cs typeface="Tahoma"/>
              </a:rPr>
              <a:t>Type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latin typeface="Tahoma"/>
                <a:cs typeface="Tahoma"/>
              </a:rPr>
              <a:t>Variables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latin typeface="Tahoma"/>
                <a:cs typeface="Tahoma"/>
              </a:rPr>
              <a:t>Mapping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70" dirty="0">
                <a:latin typeface="Tahoma"/>
                <a:cs typeface="Tahoma"/>
              </a:rPr>
              <a:t>+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200" y="4739999"/>
            <a:ext cx="8296909" cy="0"/>
          </a:xfrm>
          <a:custGeom>
            <a:avLst/>
            <a:gdLst/>
            <a:ahLst/>
            <a:cxnLst/>
            <a:rect l="l" t="t" r="r" b="b"/>
            <a:pathLst>
              <a:path w="8296909">
                <a:moveTo>
                  <a:pt x="0" y="0"/>
                </a:moveTo>
                <a:lnTo>
                  <a:pt x="82967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01012" y="4791578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latin typeface="Tahoma"/>
                <a:cs typeface="Tahoma"/>
              </a:rPr>
              <a:t>12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43F11E-7FCB-466E-BEF0-8C69EF5E365A}"/>
              </a:ext>
            </a:extLst>
          </p:cNvPr>
          <p:cNvSpPr txBox="1"/>
          <p:nvPr/>
        </p:nvSpPr>
        <p:spPr>
          <a:xfrm>
            <a:off x="516955" y="4880478"/>
            <a:ext cx="60452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050" dirty="0"/>
              <a:t>https://www.core77.com/posts/90771/A-Great-Example-of-Better-Data-Visualization-This-Voting-Map-GIF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5A762C-7658-41B9-90A6-45BD55E7B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771525"/>
            <a:ext cx="57150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6</a:t>
            </a:fld>
            <a:endParaRPr spc="3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2543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visualise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6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Qu’est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047239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50" dirty="0"/>
              <a:t>Explosion</a:t>
            </a:r>
            <a:r>
              <a:rPr sz="2400" spc="-150" dirty="0"/>
              <a:t> </a:t>
            </a:r>
            <a:r>
              <a:rPr sz="2400" spc="100" dirty="0"/>
              <a:t>des  </a:t>
            </a:r>
            <a:r>
              <a:rPr sz="2400" spc="80" dirty="0"/>
              <a:t>données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92525" y="1887062"/>
            <a:ext cx="2606040" cy="144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">
              <a:lnSpc>
                <a:spcPct val="114599"/>
              </a:lnSpc>
              <a:spcBef>
                <a:spcPts val="100"/>
              </a:spcBef>
            </a:pPr>
            <a:r>
              <a:rPr sz="1200" spc="-10" dirty="0">
                <a:latin typeface="Tahoma"/>
                <a:cs typeface="Tahoma"/>
              </a:rPr>
              <a:t>Neuman,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Park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et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Panek,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2012.  Tracking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Flow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Information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into 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Home: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An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Empirical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Assessment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 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Digital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Revolution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in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U.S.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from </a:t>
            </a:r>
            <a:r>
              <a:rPr sz="1200" spc="20" dirty="0">
                <a:latin typeface="Tahoma"/>
                <a:cs typeface="Tahoma"/>
              </a:rPr>
              <a:t> 1960–2005.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00" u="sng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http://ijoc.org/index.php/ijoc/article/view/136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000" u="sng" spc="2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9/745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8466" y="757451"/>
            <a:ext cx="5325533" cy="36661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20175" y="4577320"/>
            <a:ext cx="46723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25" dirty="0">
                <a:solidFill>
                  <a:srgbClr val="FA8C00"/>
                </a:solidFill>
                <a:uFill>
                  <a:solidFill>
                    <a:srgbClr val="FA8C00"/>
                  </a:solidFill>
                </a:uFill>
                <a:latin typeface="Trebuchet MS"/>
                <a:cs typeface="Trebuchet MS"/>
                <a:hlinkClick r:id="rId4"/>
              </a:rPr>
              <a:t>http://www.forbes.com/sites/gilpress/2013/05/09/a-very-short-history-of-big-data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7</a:t>
            </a:fld>
            <a:endParaRPr spc="3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5767"/>
            <a:ext cx="57829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5" dirty="0"/>
              <a:t>Explosion</a:t>
            </a:r>
            <a:r>
              <a:rPr sz="2600" spc="-165" dirty="0"/>
              <a:t> </a:t>
            </a:r>
            <a:r>
              <a:rPr sz="2600" spc="114" dirty="0"/>
              <a:t>de</a:t>
            </a:r>
            <a:r>
              <a:rPr sz="2600" spc="-165" dirty="0"/>
              <a:t> </a:t>
            </a:r>
            <a:r>
              <a:rPr sz="2600" spc="80" dirty="0"/>
              <a:t>la</a:t>
            </a:r>
            <a:r>
              <a:rPr sz="2600" spc="-165" dirty="0"/>
              <a:t> </a:t>
            </a:r>
            <a:r>
              <a:rPr sz="2600" spc="25" dirty="0"/>
              <a:t>quantité</a:t>
            </a:r>
            <a:r>
              <a:rPr sz="2600" spc="-165" dirty="0"/>
              <a:t> </a:t>
            </a:r>
            <a:r>
              <a:rPr sz="2600" spc="114" dirty="0"/>
              <a:t>de</a:t>
            </a:r>
            <a:r>
              <a:rPr sz="2600" spc="-165" dirty="0"/>
              <a:t> </a:t>
            </a:r>
            <a:r>
              <a:rPr sz="2600" spc="90" dirty="0"/>
              <a:t>données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8</a:t>
            </a:fld>
            <a:endParaRPr spc="3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3137" y="1659656"/>
            <a:ext cx="596074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0" dirty="0">
                <a:latin typeface="Tahoma"/>
                <a:cs typeface="Tahoma"/>
              </a:rPr>
              <a:t>Comment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faire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sens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469900" marR="2354580" indent="-367030">
              <a:lnSpc>
                <a:spcPct val="114599"/>
              </a:lnSpc>
              <a:spcBef>
                <a:spcPts val="15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0" dirty="0">
                <a:latin typeface="Tahoma"/>
                <a:cs typeface="Tahoma"/>
              </a:rPr>
              <a:t>Comment </a:t>
            </a:r>
            <a:r>
              <a:rPr sz="1800" spc="30" dirty="0">
                <a:latin typeface="Tahoma"/>
                <a:cs typeface="Tahoma"/>
              </a:rPr>
              <a:t>utiliser </a:t>
            </a:r>
            <a:r>
              <a:rPr sz="1800" spc="-10" dirty="0">
                <a:latin typeface="Tahoma"/>
                <a:cs typeface="Tahoma"/>
              </a:rPr>
              <a:t>ces </a:t>
            </a:r>
            <a:r>
              <a:rPr sz="1800" spc="-5" dirty="0">
                <a:latin typeface="Tahoma"/>
                <a:cs typeface="Tahoma"/>
              </a:rPr>
              <a:t>données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dans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processus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décision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0" dirty="0">
                <a:latin typeface="Tahoma"/>
                <a:cs typeface="Tahoma"/>
              </a:rPr>
              <a:t>Comment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ne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pas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être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surchargé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1800" b="1" spc="-90" dirty="0">
                <a:latin typeface="Tahoma"/>
                <a:cs typeface="Tahoma"/>
              </a:rPr>
              <a:t>Défi</a:t>
            </a:r>
            <a:r>
              <a:rPr sz="1800" spc="-90" dirty="0">
                <a:latin typeface="Tahoma"/>
                <a:cs typeface="Tahoma"/>
              </a:rPr>
              <a:t>: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transformer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en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connaissance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(découverte,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compréhension)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pour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qu’elles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deviennent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utiles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61080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Traiter</a:t>
            </a:r>
            <a:r>
              <a:rPr spc="-185" dirty="0"/>
              <a:t> </a:t>
            </a:r>
            <a:r>
              <a:rPr spc="110" dirty="0"/>
              <a:t>les</a:t>
            </a:r>
            <a:r>
              <a:rPr spc="-185" dirty="0"/>
              <a:t> </a:t>
            </a:r>
            <a:r>
              <a:rPr spc="105" dirty="0"/>
              <a:t>données</a:t>
            </a:r>
            <a:r>
              <a:rPr spc="-185" dirty="0"/>
              <a:t> </a:t>
            </a:r>
            <a:r>
              <a:rPr spc="-365" dirty="0"/>
              <a:t>:</a:t>
            </a:r>
          </a:p>
          <a:p>
            <a:pPr marL="12700">
              <a:lnSpc>
                <a:spcPct val="100000"/>
              </a:lnSpc>
            </a:pPr>
            <a:r>
              <a:rPr spc="100" dirty="0"/>
              <a:t>où</a:t>
            </a:r>
            <a:r>
              <a:rPr spc="-195" dirty="0"/>
              <a:t> </a:t>
            </a:r>
            <a:r>
              <a:rPr spc="-10" dirty="0"/>
              <a:t>l’ordinateur</a:t>
            </a:r>
            <a:r>
              <a:rPr spc="-195" dirty="0"/>
              <a:t> </a:t>
            </a:r>
            <a:r>
              <a:rPr spc="75" dirty="0"/>
              <a:t>est</a:t>
            </a:r>
            <a:r>
              <a:rPr spc="-195" dirty="0"/>
              <a:t> </a:t>
            </a:r>
            <a:r>
              <a:rPr spc="125" dirty="0"/>
              <a:t>plus</a:t>
            </a:r>
            <a:r>
              <a:rPr spc="-195" dirty="0"/>
              <a:t> </a:t>
            </a:r>
            <a:r>
              <a:rPr spc="55" dirty="0"/>
              <a:t>efficace</a:t>
            </a:r>
            <a:r>
              <a:rPr spc="-195" dirty="0"/>
              <a:t> </a:t>
            </a:r>
            <a:r>
              <a:rPr spc="140"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9</a:t>
            </a:fld>
            <a:endParaRPr spc="3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3124" y="1982401"/>
            <a:ext cx="6203676" cy="2434383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30" dirty="0">
                <a:latin typeface="Tahoma"/>
                <a:cs typeface="Tahoma"/>
              </a:rPr>
              <a:t>Question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bien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définie,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connues</a:t>
            </a:r>
            <a:endParaRPr sz="1800" dirty="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0" dirty="0">
                <a:latin typeface="Tahoma"/>
                <a:cs typeface="Tahoma"/>
              </a:rPr>
              <a:t>Quel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est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taux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chômage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469900" marR="1910714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0" dirty="0">
                <a:latin typeface="Tahoma"/>
                <a:cs typeface="Tahoma"/>
              </a:rPr>
              <a:t>Quel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5" dirty="0" err="1">
                <a:latin typeface="Tahoma"/>
                <a:cs typeface="Tahoma"/>
              </a:rPr>
              <a:t>gène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mute</a:t>
            </a:r>
            <a:r>
              <a:rPr lang="fr-CA" sz="1800" spc="5" dirty="0">
                <a:latin typeface="Tahoma"/>
                <a:cs typeface="Tahoma"/>
              </a:rPr>
              <a:t> </a:t>
            </a:r>
            <a:r>
              <a:rPr sz="1800" spc="5" dirty="0" err="1">
                <a:latin typeface="Tahoma"/>
                <a:cs typeface="Tahoma"/>
              </a:rPr>
              <a:t>fréquemment</a:t>
            </a:r>
            <a:r>
              <a:rPr sz="1800" spc="5" dirty="0">
                <a:latin typeface="Tahoma"/>
                <a:cs typeface="Tahoma"/>
              </a:rPr>
              <a:t> 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5" dirty="0">
                <a:latin typeface="Tahoma"/>
                <a:cs typeface="Tahoma"/>
              </a:rPr>
              <a:t>tel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ensemble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patients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20" dirty="0">
                <a:latin typeface="Tahoma"/>
                <a:cs typeface="Tahoma"/>
              </a:rPr>
              <a:t>Décisions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doivent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être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faites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en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minimum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temps</a:t>
            </a: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5" dirty="0">
                <a:latin typeface="Tahoma"/>
                <a:cs typeface="Tahoma"/>
              </a:rPr>
              <a:t>High-frequency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trading</a:t>
            </a:r>
            <a:endParaRPr sz="1800" dirty="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35" dirty="0">
                <a:latin typeface="Tahoma"/>
                <a:cs typeface="Tahoma"/>
              </a:rPr>
              <a:t>Détection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défaut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chaîne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d’assemblage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8367</TotalTime>
  <Words>1127</Words>
  <Application>Microsoft Office PowerPoint</Application>
  <PresentationFormat>Affichage à l'écran (16:9)</PresentationFormat>
  <Paragraphs>266</Paragraphs>
  <Slides>41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8" baseType="lpstr">
      <vt:lpstr>Arial</vt:lpstr>
      <vt:lpstr>Calibri</vt:lpstr>
      <vt:lpstr>Tahoma</vt:lpstr>
      <vt:lpstr>TimesNewRomanPS-BoldItalicMT</vt:lpstr>
      <vt:lpstr>TimesNewRomanPS-BoldMT</vt:lpstr>
      <vt:lpstr>Trebuchet MS</vt:lpstr>
      <vt:lpstr>Office Theme</vt:lpstr>
      <vt:lpstr>Introduction à  la visualisation  de données</vt:lpstr>
      <vt:lpstr>Présentation PowerPoint</vt:lpstr>
      <vt:lpstr>Critique</vt:lpstr>
      <vt:lpstr>Critique</vt:lpstr>
      <vt:lpstr>Présentation PowerPoint</vt:lpstr>
      <vt:lpstr>Présentation PowerPoint</vt:lpstr>
      <vt:lpstr>Explosion des  données</vt:lpstr>
      <vt:lpstr>Explosion de la quantité de données</vt:lpstr>
      <vt:lpstr>Traiter les données : où l’ordinateur est plus efficace ?</vt:lpstr>
      <vt:lpstr>Traiter les données : où l’humain est il plus performant ?</vt:lpstr>
      <vt:lpstr>Pourquoi ne pas  s’appuyer sur  l’analyse de  données ?</vt:lpstr>
      <vt:lpstr>Présentation PowerPoint</vt:lpstr>
      <vt:lpstr>Même stats mais different!</vt:lpstr>
      <vt:lpstr>En image</vt:lpstr>
      <vt:lpstr>Exercice</vt:lpstr>
      <vt:lpstr>Les trois  raisons  de la visualisation</vt:lpstr>
      <vt:lpstr>Enregistrer de  l’information</vt:lpstr>
      <vt:lpstr>Faciliter le  raisonnement</vt:lpstr>
      <vt:lpstr>Transmettre de  l’information</vt:lpstr>
      <vt:lpstr>Pourquoi la  visualisation  est difficile ?</vt:lpstr>
      <vt:lpstr>Le défi</vt:lpstr>
      <vt:lpstr>Présentation PowerPoint</vt:lpstr>
      <vt:lpstr>Les différents  types de  visualisation  </vt:lpstr>
      <vt:lpstr>Présentation PowerPoint</vt:lpstr>
      <vt:lpstr>Les différents  types de  visualisation :</vt:lpstr>
      <vt:lpstr>Présentation PowerPoint</vt:lpstr>
      <vt:lpstr>Les différents  types de  visualisation  </vt:lpstr>
      <vt:lpstr>Les différents  types de  visualisation :</vt:lpstr>
      <vt:lpstr>Définition</vt:lpstr>
      <vt:lpstr>Présentation PowerPoint</vt:lpstr>
      <vt:lpstr>Présentation PowerPoint</vt:lpstr>
      <vt:lpstr>Les données</vt:lpstr>
      <vt:lpstr>Types de jeux de donnés</vt:lpstr>
      <vt:lpstr>Type de données de base</vt:lpstr>
      <vt:lpstr>Exemple item  (élément)/attribut</vt:lpstr>
      <vt:lpstr>Élément et attribut</vt:lpstr>
      <vt:lpstr>Type d’échelles</vt:lpstr>
      <vt:lpstr>Présentation PowerPoint</vt:lpstr>
      <vt:lpstr>Un classique</vt:lpstr>
      <vt:lpstr>BILAN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à  la visualisation  de données</dc:title>
  <dc:creator>Aurélien Nicosia</dc:creator>
  <cp:lastModifiedBy>Aurélien Nicosia</cp:lastModifiedBy>
  <cp:revision>2</cp:revision>
  <dcterms:created xsi:type="dcterms:W3CDTF">2021-08-16T15:24:48Z</dcterms:created>
  <dcterms:modified xsi:type="dcterms:W3CDTF">2022-09-02T17:27:41Z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